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916" r:id="rId3"/>
    <p:sldId id="265" r:id="rId4"/>
    <p:sldId id="3208" r:id="rId5"/>
    <p:sldId id="3179" r:id="rId6"/>
    <p:sldId id="3175" r:id="rId7"/>
    <p:sldId id="3184" r:id="rId8"/>
    <p:sldId id="3192" r:id="rId9"/>
    <p:sldId id="3191" r:id="rId10"/>
    <p:sldId id="3190" r:id="rId11"/>
    <p:sldId id="3193" r:id="rId12"/>
    <p:sldId id="3194" r:id="rId13"/>
    <p:sldId id="3185" r:id="rId14"/>
    <p:sldId id="3186" r:id="rId15"/>
    <p:sldId id="3202" r:id="rId16"/>
    <p:sldId id="3203" r:id="rId17"/>
    <p:sldId id="3204" r:id="rId18"/>
    <p:sldId id="3165" r:id="rId19"/>
    <p:sldId id="2925" r:id="rId20"/>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i he" initials="7"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18" autoAdjust="0"/>
    <p:restoredTop sz="91275" autoAdjust="0"/>
  </p:normalViewPr>
  <p:slideViewPr>
    <p:cSldViewPr snapToGrid="0" showGuides="1">
      <p:cViewPr varScale="1">
        <p:scale>
          <a:sx n="67" d="100"/>
          <a:sy n="67" d="100"/>
        </p:scale>
        <p:origin x="844" y="52"/>
      </p:cViewPr>
      <p:guideLst>
        <p:guide orient="horz" pos="2160"/>
        <p:guide pos="381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94.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91B41-1B9B-4DFE-8E99-A201AB557E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D2AE5-A9F0-428D-AFC9-65EAA190EA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500" dirty="0"/>
          </a:p>
        </p:txBody>
      </p:sp>
      <p:sp>
        <p:nvSpPr>
          <p:cNvPr id="4" name="灯片编号占位符 3"/>
          <p:cNvSpPr>
            <a:spLocks noGrp="1"/>
          </p:cNvSpPr>
          <p:nvPr>
            <p:ph type="sldNum" sz="quarter" idx="5"/>
          </p:nvPr>
        </p:nvSpPr>
        <p:spPr/>
        <p:txBody>
          <a:bodyPr/>
          <a:lstStyle/>
          <a:p>
            <a:fld id="{3C1D2AE5-A9F0-428D-AFC9-65EAA190EA2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tags" Target="../tags/tag77.xml"/><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tags" Target="../tags/tag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82.xml"/><Relationship Id="rId7" Type="http://schemas.openxmlformats.org/officeDocument/2006/relationships/image" Target="../media/image14.png"/><Relationship Id="rId6" Type="http://schemas.openxmlformats.org/officeDocument/2006/relationships/tags" Target="../tags/tag81.xml"/><Relationship Id="rId5" Type="http://schemas.openxmlformats.org/officeDocument/2006/relationships/image" Target="../media/image13.png"/><Relationship Id="rId4" Type="http://schemas.openxmlformats.org/officeDocument/2006/relationships/tags" Target="../tags/tag80.xml"/><Relationship Id="rId3" Type="http://schemas.openxmlformats.org/officeDocument/2006/relationships/image" Target="../media/image12.png"/><Relationship Id="rId2" Type="http://schemas.openxmlformats.org/officeDocument/2006/relationships/tags" Target="../tags/tag79.xml"/><Relationship Id="rId11" Type="http://schemas.openxmlformats.org/officeDocument/2006/relationships/slideLayout" Target="../slideLayouts/slideLayout2.xml"/><Relationship Id="rId10" Type="http://schemas.openxmlformats.org/officeDocument/2006/relationships/tags" Target="../tags/tag83.xml"/><Relationship Id="rId1" Type="http://schemas.openxmlformats.org/officeDocument/2006/relationships/tags" Target="../tags/tag78.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7.xml"/><Relationship Id="rId5" Type="http://schemas.openxmlformats.org/officeDocument/2006/relationships/image" Target="../media/image17.png"/><Relationship Id="rId4" Type="http://schemas.openxmlformats.org/officeDocument/2006/relationships/tags" Target="../tags/tag86.xml"/><Relationship Id="rId3" Type="http://schemas.openxmlformats.org/officeDocument/2006/relationships/image" Target="../media/image16.png"/><Relationship Id="rId2" Type="http://schemas.openxmlformats.org/officeDocument/2006/relationships/tags" Target="../tags/tag85.xml"/><Relationship Id="rId1" Type="http://schemas.openxmlformats.org/officeDocument/2006/relationships/tags" Target="../tags/tag84.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tags" Target="../tags/tag89.xml"/><Relationship Id="rId1" Type="http://schemas.openxmlformats.org/officeDocument/2006/relationships/tags" Target="../tags/tag88.xml"/></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9.emf"/><Relationship Id="rId3" Type="http://schemas.openxmlformats.org/officeDocument/2006/relationships/oleObject" Target="../embeddings/oleObject3.bin"/><Relationship Id="rId2" Type="http://schemas.openxmlformats.org/officeDocument/2006/relationships/tags" Target="../tags/tag91.xml"/><Relationship Id="rId1" Type="http://schemas.openxmlformats.org/officeDocument/2006/relationships/tags" Target="../tags/tag90.xml"/></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20.emf"/><Relationship Id="rId3" Type="http://schemas.openxmlformats.org/officeDocument/2006/relationships/oleObject" Target="../embeddings/oleObject4.bin"/><Relationship Id="rId2" Type="http://schemas.openxmlformats.org/officeDocument/2006/relationships/tags" Target="../tags/tag93.xml"/><Relationship Id="rId1" Type="http://schemas.openxmlformats.org/officeDocument/2006/relationships/tags" Target="../tags/tag9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tags" Target="../tags/tag65.xml"/><Relationship Id="rId2" Type="http://schemas.openxmlformats.org/officeDocument/2006/relationships/image" Target="../media/image4.png"/><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image" Target="../media/image9.png"/><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image" Target="../media/image8.png"/><Relationship Id="rId4" Type="http://schemas.openxmlformats.org/officeDocument/2006/relationships/tags" Target="../tags/tag71.xml"/><Relationship Id="rId3" Type="http://schemas.openxmlformats.org/officeDocument/2006/relationships/image" Target="../media/image7.png"/><Relationship Id="rId2" Type="http://schemas.openxmlformats.org/officeDocument/2006/relationships/tags" Target="../tags/tag70.xml"/><Relationship Id="rId10" Type="http://schemas.openxmlformats.org/officeDocument/2006/relationships/slideLayout" Target="../slideLayouts/slideLayout2.xml"/><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0" y="9520"/>
            <a:ext cx="12192000" cy="6863047"/>
          </a:xfrm>
          <a:prstGeom prst="rect">
            <a:avLst/>
          </a:prstGeom>
        </p:spPr>
      </p:pic>
      <p:sp>
        <p:nvSpPr>
          <p:cNvPr id="7" name="矩形 6"/>
          <p:cNvSpPr/>
          <p:nvPr/>
        </p:nvSpPr>
        <p:spPr>
          <a:xfrm>
            <a:off x="830580" y="2112645"/>
            <a:ext cx="9487535" cy="922020"/>
          </a:xfrm>
          <a:prstGeom prst="rect">
            <a:avLst/>
          </a:prstGeom>
        </p:spPr>
        <p:txBody>
          <a:bodyPr wrap="square">
            <a:spAutoFit/>
          </a:bodyPr>
          <a:lstStyle/>
          <a:p>
            <a:pPr defTabSz="913765"/>
            <a:r>
              <a:rPr lang="en-US" altLang="zh-CN" sz="5400" b="1" spc="300" dirty="0" err="1">
                <a:solidFill>
                  <a:prstClr val="white"/>
                </a:solidFill>
                <a:latin typeface="黑体" panose="02010609060101010101" pitchFamily="49" charset="-122"/>
                <a:ea typeface="黑体" panose="02010609060101010101" pitchFamily="49" charset="-122"/>
                <a:cs typeface="微软雅黑" panose="020B0503020204020204" pitchFamily="34" charset="-122"/>
              </a:rPr>
              <a:t>Xen</a:t>
            </a:r>
            <a:r>
              <a:rPr lang="zh-CN" altLang="en-US" sz="5400" b="1" spc="300" dirty="0" err="1">
                <a:solidFill>
                  <a:prstClr val="white"/>
                </a:solidFill>
                <a:latin typeface="黑体" panose="02010609060101010101" pitchFamily="49" charset="-122"/>
                <a:ea typeface="黑体" panose="02010609060101010101" pitchFamily="49" charset="-122"/>
                <a:cs typeface="微软雅黑" panose="020B0503020204020204" pitchFamily="34" charset="-122"/>
              </a:rPr>
              <a:t>的嵌入式应用改造和</a:t>
            </a:r>
            <a:r>
              <a:rPr lang="zh-CN" altLang="en-US" sz="5400" b="1" spc="300" dirty="0" err="1">
                <a:solidFill>
                  <a:prstClr val="white"/>
                </a:solidFill>
                <a:latin typeface="黑体" panose="02010609060101010101" pitchFamily="49" charset="-122"/>
                <a:ea typeface="黑体" panose="02010609060101010101" pitchFamily="49" charset="-122"/>
                <a:cs typeface="微软雅黑" panose="020B0503020204020204" pitchFamily="34" charset="-122"/>
              </a:rPr>
              <a:t>实践</a:t>
            </a:r>
            <a:endParaRPr lang="zh-CN" altLang="en-US" sz="5400" b="1" spc="300" dirty="0" err="1">
              <a:solidFill>
                <a:prstClr val="white"/>
              </a:solidFill>
              <a:latin typeface="黑体" panose="02010609060101010101" pitchFamily="49" charset="-122"/>
              <a:ea typeface="黑体" panose="02010609060101010101" pitchFamily="49" charset="-122"/>
              <a:cs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821803" y="5324295"/>
            <a:ext cx="10548395" cy="444143"/>
          </a:xfrm>
          <a:prstGeom prst="rect">
            <a:avLst/>
          </a:prstGeom>
        </p:spPr>
      </p:pic>
      <p:sp>
        <p:nvSpPr>
          <p:cNvPr id="10" name="矩形 9"/>
          <p:cNvSpPr/>
          <p:nvPr/>
        </p:nvSpPr>
        <p:spPr>
          <a:xfrm>
            <a:off x="839475" y="5903239"/>
            <a:ext cx="4627879" cy="400110"/>
          </a:xfrm>
          <a:prstGeom prst="rect">
            <a:avLst/>
          </a:prstGeom>
        </p:spPr>
        <p:txBody>
          <a:bodyPr wrap="square">
            <a:spAutoFit/>
          </a:bodyPr>
          <a:lstStyle/>
          <a:p>
            <a:pPr defTabSz="913765"/>
            <a:r>
              <a:rPr lang="en-US" altLang="zh-CN" sz="2000" dirty="0">
                <a:solidFill>
                  <a:srgbClr val="139BEE"/>
                </a:solidFill>
                <a:latin typeface="黑体" panose="02010609060101010101" pitchFamily="49" charset="-122"/>
                <a:ea typeface="黑体" panose="02010609060101010101" pitchFamily="49" charset="-122"/>
                <a:cs typeface="Arial" panose="020B0604020202020204" pitchFamily="34" charset="0"/>
              </a:rPr>
              <a:t>kylinos.cn</a:t>
            </a:r>
            <a:endParaRPr lang="en-US" altLang="zh-CN" sz="2000" dirty="0">
              <a:solidFill>
                <a:srgbClr val="139BEE"/>
              </a:solidFill>
              <a:latin typeface="黑体" panose="02010609060101010101" pitchFamily="49" charset="-122"/>
              <a:ea typeface="黑体" panose="02010609060101010101" pitchFamily="49" charset="-122"/>
              <a:cs typeface="Arial" panose="020B0604020202020204" pitchFamily="34" charset="0"/>
            </a:endParaRPr>
          </a:p>
        </p:txBody>
      </p:sp>
      <p:sp>
        <p:nvSpPr>
          <p:cNvPr id="12" name="矩形 11"/>
          <p:cNvSpPr/>
          <p:nvPr/>
        </p:nvSpPr>
        <p:spPr>
          <a:xfrm>
            <a:off x="9690195" y="5960287"/>
            <a:ext cx="1751325" cy="368300"/>
          </a:xfrm>
          <a:prstGeom prst="rect">
            <a:avLst/>
          </a:prstGeom>
        </p:spPr>
        <p:txBody>
          <a:bodyPr wrap="square">
            <a:spAutoFit/>
          </a:bodyPr>
          <a:lstStyle/>
          <a:p>
            <a:pPr algn="r" defTabSz="913765"/>
            <a:r>
              <a:rPr lang="en-US" altLang="zh-CN" dirty="0">
                <a:solidFill>
                  <a:srgbClr val="139BEE"/>
                </a:solidFill>
                <a:latin typeface="黑体" panose="02010609060101010101" pitchFamily="49" charset="-122"/>
                <a:ea typeface="黑体" panose="02010609060101010101" pitchFamily="49" charset="-122"/>
                <a:cs typeface="Arial" panose="020B0604020202020204" pitchFamily="34" charset="0"/>
              </a:rPr>
              <a:t>2023.11</a:t>
            </a:r>
            <a:endParaRPr lang="zh-CN" altLang="en-US" dirty="0">
              <a:solidFill>
                <a:srgbClr val="139BEE"/>
              </a:solidFill>
              <a:latin typeface="黑体" panose="02010609060101010101" pitchFamily="49" charset="-122"/>
              <a:ea typeface="黑体" panose="02010609060101010101" pitchFamily="49" charset="-122"/>
              <a:cs typeface="Arial" panose="020B0604020202020204" pitchFamily="34" charset="0"/>
            </a:endParaRPr>
          </a:p>
        </p:txBody>
      </p:sp>
      <p:sp>
        <p:nvSpPr>
          <p:cNvPr id="2" name="圆角矩形 1"/>
          <p:cNvSpPr/>
          <p:nvPr/>
        </p:nvSpPr>
        <p:spPr>
          <a:xfrm>
            <a:off x="10194966" y="6333631"/>
            <a:ext cx="541679" cy="61973"/>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kumimoji="1" lang="zh-CN" altLang="en-US">
              <a:solidFill>
                <a:prstClr val="white"/>
              </a:solidFill>
              <a:latin typeface="黑体" panose="02010609060101010101" pitchFamily="49" charset="-122"/>
              <a:ea typeface="黑体" panose="02010609060101010101" pitchFamily="49" charset="-122"/>
            </a:endParaRPr>
          </a:p>
        </p:txBody>
      </p:sp>
      <p:sp>
        <p:nvSpPr>
          <p:cNvPr id="13" name="圆角矩形 12"/>
          <p:cNvSpPr/>
          <p:nvPr/>
        </p:nvSpPr>
        <p:spPr>
          <a:xfrm>
            <a:off x="10810846" y="6333631"/>
            <a:ext cx="541679" cy="61973"/>
          </a:xfrm>
          <a:prstGeom prst="roundRect">
            <a:avLst>
              <a:gd name="adj" fmla="val 50000"/>
            </a:avLst>
          </a:prstGeom>
          <a:solidFill>
            <a:srgbClr val="159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kumimoji="1" lang="zh-CN" altLang="en-US">
              <a:solidFill>
                <a:prstClr val="white"/>
              </a:solidFill>
              <a:latin typeface="黑体" panose="02010609060101010101" pitchFamily="49" charset="-122"/>
              <a:ea typeface="黑体" panose="02010609060101010101" pitchFamily="49" charset="-122"/>
            </a:endParaRPr>
          </a:p>
        </p:txBody>
      </p:sp>
      <p:sp>
        <p:nvSpPr>
          <p:cNvPr id="3" name="文本框 2"/>
          <p:cNvSpPr txBox="1"/>
          <p:nvPr/>
        </p:nvSpPr>
        <p:spPr>
          <a:xfrm>
            <a:off x="821803" y="4816529"/>
            <a:ext cx="3435237" cy="369332"/>
          </a:xfrm>
          <a:prstGeom prst="rect">
            <a:avLst/>
          </a:prstGeom>
          <a:noFill/>
        </p:spPr>
        <p:txBody>
          <a:bodyPr wrap="square" rtlCol="0">
            <a:spAutoFit/>
          </a:bodyPr>
          <a:lstStyle/>
          <a:p>
            <a:pPr algn="dist" defTabSz="913765"/>
            <a:r>
              <a:rPr lang="zh-CN" altLang="en-US" b="1" dirty="0">
                <a:solidFill>
                  <a:srgbClr val="ED2B3B"/>
                </a:solidFill>
                <a:latin typeface="黑体" panose="02010609060101010101" pitchFamily="49" charset="-122"/>
                <a:ea typeface="黑体" panose="02010609060101010101" pitchFamily="49" charset="-122"/>
                <a:cs typeface="微软雅黑" panose="020B0503020204020204" pitchFamily="34" charset="-122"/>
              </a:rPr>
              <a:t>打造中国操作系统核心力量</a:t>
            </a:r>
            <a:endParaRPr lang="zh-CN" altLang="en-US" b="1" dirty="0">
              <a:solidFill>
                <a:srgbClr val="ED2B3B"/>
              </a:solidFill>
              <a:latin typeface="黑体" panose="02010609060101010101" pitchFamily="49" charset="-122"/>
              <a:ea typeface="黑体" panose="02010609060101010101" pitchFamily="49" charset="-122"/>
              <a:cs typeface="微软雅黑" panose="020B0503020204020204" pitchFamily="34" charset="-122"/>
            </a:endParaRPr>
          </a:p>
        </p:txBody>
      </p:sp>
      <p:pic>
        <p:nvPicPr>
          <p:cNvPr id="4" name="图片 3" descr="logo不带R"/>
          <p:cNvPicPr>
            <a:picLocks noChangeAspect="1"/>
          </p:cNvPicPr>
          <p:nvPr userDrawn="1"/>
        </p:nvPicPr>
        <p:blipFill>
          <a:blip r:embed="rId4"/>
          <a:stretch>
            <a:fillRect/>
          </a:stretch>
        </p:blipFill>
        <p:spPr>
          <a:xfrm>
            <a:off x="10817225" y="302895"/>
            <a:ext cx="1055370" cy="631190"/>
          </a:xfrm>
          <a:prstGeom prst="rect">
            <a:avLst/>
          </a:prstGeom>
        </p:spPr>
      </p:pic>
      <p:sp>
        <p:nvSpPr>
          <p:cNvPr id="11" name="矩形 10"/>
          <p:cNvSpPr/>
          <p:nvPr/>
        </p:nvSpPr>
        <p:spPr>
          <a:xfrm>
            <a:off x="8366865" y="5959255"/>
            <a:ext cx="2155242" cy="368300"/>
          </a:xfrm>
          <a:prstGeom prst="rect">
            <a:avLst/>
          </a:prstGeom>
        </p:spPr>
        <p:txBody>
          <a:bodyPr wrap="square">
            <a:spAutoFit/>
          </a:bodyPr>
          <a:lstStyle/>
          <a:p>
            <a:pPr algn="r" defTabSz="913765"/>
            <a:r>
              <a:rPr lang="zh-CN" altLang="en-US" dirty="0">
                <a:solidFill>
                  <a:srgbClr val="139BEE"/>
                </a:solidFill>
                <a:latin typeface="黑体" panose="02010609060101010101" pitchFamily="49" charset="-122"/>
                <a:ea typeface="黑体" panose="02010609060101010101" pitchFamily="49" charset="-122"/>
                <a:cs typeface="Arial" panose="020B0604020202020204" pitchFamily="34" charset="0"/>
              </a:rPr>
              <a:t>创新研究院 </a:t>
            </a:r>
            <a:r>
              <a:rPr lang="zh-CN" altLang="en-US" dirty="0">
                <a:solidFill>
                  <a:srgbClr val="139BEE"/>
                </a:solidFill>
                <a:latin typeface="黑体" panose="02010609060101010101" pitchFamily="49" charset="-122"/>
                <a:ea typeface="黑体" panose="02010609060101010101" pitchFamily="49" charset="-122"/>
                <a:cs typeface="Arial" panose="020B0604020202020204" pitchFamily="34" charset="0"/>
              </a:rPr>
              <a:t>张云飞</a:t>
            </a:r>
            <a:endParaRPr lang="zh-CN" altLang="en-US" dirty="0">
              <a:solidFill>
                <a:srgbClr val="139BEE"/>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491172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Xen</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运行</a:t>
            </a:r>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Freertos</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功能</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增加</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6268085" y="3946525"/>
            <a:ext cx="4812030" cy="1673860"/>
          </a:xfrm>
          <a:prstGeom prst="rect">
            <a:avLst/>
          </a:prstGeom>
          <a:noFill/>
        </p:spPr>
        <p:txBody>
          <a:bodyPr wrap="square" rtlCol="0">
            <a:noAutofit/>
          </a:bodyPr>
          <a:p>
            <a:pPr marL="285750" indent="-285750">
              <a:buFont typeface="Wingdings" panose="05000000000000000000" charset="0"/>
              <a:buChar char="l"/>
            </a:pPr>
            <a:r>
              <a:rPr lang="zh-CN" altLang="en-US"/>
              <a:t>创建RTOS运行地址的二层内存映射</a:t>
            </a:r>
            <a:endParaRPr lang="zh-CN" altLang="en-US"/>
          </a:p>
          <a:p>
            <a:pPr marL="285750" indent="-285750">
              <a:buFont typeface="Wingdings" panose="05000000000000000000" charset="0"/>
              <a:buChar char="l"/>
            </a:pPr>
            <a:r>
              <a:rPr lang="zh-CN" altLang="en-US"/>
              <a:t>创建RTOS客户机虚拟</a:t>
            </a:r>
            <a:r>
              <a:rPr lang="en-US" altLang="zh-CN"/>
              <a:t>gic</a:t>
            </a:r>
            <a:r>
              <a:rPr lang="zh-CN" altLang="en-US"/>
              <a:t>的</a:t>
            </a:r>
            <a:r>
              <a:rPr lang="en-US" altLang="zh-CN"/>
              <a:t>mmio</a:t>
            </a:r>
            <a:r>
              <a:rPr lang="zh-CN" altLang="en-US"/>
              <a:t>设备</a:t>
            </a:r>
            <a:r>
              <a:rPr lang="zh-CN" altLang="en-US"/>
              <a:t>列表</a:t>
            </a:r>
            <a:endParaRPr lang="zh-CN" altLang="en-US"/>
          </a:p>
          <a:p>
            <a:pPr marL="285750" indent="-285750">
              <a:buFont typeface="Wingdings" panose="05000000000000000000" charset="0"/>
              <a:buChar char="l"/>
            </a:pPr>
            <a:r>
              <a:rPr lang="zh-CN" altLang="en-US"/>
              <a:t>虚拟gic中断使能处理</a:t>
            </a:r>
            <a:endParaRPr lang="zh-CN" altLang="en-US"/>
          </a:p>
        </p:txBody>
      </p:sp>
      <p:graphicFrame>
        <p:nvGraphicFramePr>
          <p:cNvPr id="3" name="对象 -2147482624"/>
          <p:cNvGraphicFramePr/>
          <p:nvPr>
            <p:custDataLst>
              <p:tags r:id="rId1"/>
            </p:custDataLst>
          </p:nvPr>
        </p:nvGraphicFramePr>
        <p:xfrm>
          <a:off x="513715" y="1353185"/>
          <a:ext cx="5019040" cy="4441190"/>
        </p:xfrm>
        <a:graphic>
          <a:graphicData uri="http://schemas.openxmlformats.org/presentationml/2006/ole">
            <mc:AlternateContent xmlns:mc="http://schemas.openxmlformats.org/markup-compatibility/2006">
              <mc:Choice xmlns:v="urn:schemas-microsoft-com:vml" Requires="v">
                <p:oleObj spid="_x0000_s3076" name="" r:id="rId2" imgW="5263515" imgH="5620385" progId="Visio.Drawing.15">
                  <p:embed/>
                </p:oleObj>
              </mc:Choice>
              <mc:Fallback>
                <p:oleObj name="" r:id="rId2" imgW="5263515" imgH="5620385" progId="Visio.Drawing.15">
                  <p:embed/>
                  <p:pic>
                    <p:nvPicPr>
                      <p:cNvPr id="0" name="图片 3075"/>
                      <p:cNvPicPr/>
                      <p:nvPr/>
                    </p:nvPicPr>
                    <p:blipFill>
                      <a:blip r:embed="rId3"/>
                      <a:stretch>
                        <a:fillRect/>
                      </a:stretch>
                    </p:blipFill>
                    <p:spPr>
                      <a:xfrm>
                        <a:off x="513715" y="1353185"/>
                        <a:ext cx="5019040" cy="4441190"/>
                      </a:xfrm>
                      <a:prstGeom prst="rect">
                        <a:avLst/>
                      </a:prstGeom>
                      <a:noFill/>
                      <a:ln w="38100">
                        <a:noFill/>
                        <a:miter/>
                      </a:ln>
                    </p:spPr>
                  </p:pic>
                </p:oleObj>
              </mc:Fallback>
            </mc:AlternateContent>
          </a:graphicData>
        </a:graphic>
      </p:graphicFrame>
      <p:graphicFrame>
        <p:nvGraphicFramePr>
          <p:cNvPr id="4" name="对象 -2147482623"/>
          <p:cNvGraphicFramePr/>
          <p:nvPr>
            <p:custDataLst>
              <p:tags r:id="rId4"/>
            </p:custDataLst>
          </p:nvPr>
        </p:nvGraphicFramePr>
        <p:xfrm>
          <a:off x="6268085" y="1007110"/>
          <a:ext cx="4640580" cy="2219325"/>
        </p:xfrm>
        <a:graphic>
          <a:graphicData uri="http://schemas.openxmlformats.org/presentationml/2006/ole">
            <mc:AlternateContent xmlns:mc="http://schemas.openxmlformats.org/markup-compatibility/2006">
              <mc:Choice xmlns:v="urn:schemas-microsoft-com:vml" Requires="v">
                <p:oleObj spid="_x0000_s5" name="" r:id="rId5" imgW="5742940" imgH="2564765" progId="Visio.Drawing.15">
                  <p:embed/>
                </p:oleObj>
              </mc:Choice>
              <mc:Fallback>
                <p:oleObj name="" r:id="rId5" imgW="5742940" imgH="2564765" progId="Visio.Drawing.15">
                  <p:embed/>
                  <p:pic>
                    <p:nvPicPr>
                      <p:cNvPr id="0" name="图片 2"/>
                      <p:cNvPicPr/>
                      <p:nvPr/>
                    </p:nvPicPr>
                    <p:blipFill>
                      <a:blip r:embed="rId6"/>
                      <a:stretch>
                        <a:fillRect/>
                      </a:stretch>
                    </p:blipFill>
                    <p:spPr>
                      <a:xfrm>
                        <a:off x="6268085" y="1007110"/>
                        <a:ext cx="4640580" cy="2219325"/>
                      </a:xfrm>
                      <a:prstGeom prst="rect">
                        <a:avLst/>
                      </a:prstGeom>
                      <a:noFill/>
                      <a:ln w="38100">
                        <a:noFill/>
                        <a:miter/>
                      </a:ln>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482663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Xen</a:t>
            </a:r>
            <a:r>
              <a:rPr 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+Freertos</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实时性</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测试</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521335" y="1274445"/>
            <a:ext cx="10016490" cy="1673860"/>
          </a:xfrm>
          <a:prstGeom prst="rect">
            <a:avLst/>
          </a:prstGeom>
          <a:noFill/>
        </p:spPr>
        <p:txBody>
          <a:bodyPr wrap="square" rtlCol="0">
            <a:noAutofit/>
          </a:bodyPr>
          <a:p>
            <a:pPr indent="0">
              <a:buFont typeface="Wingdings" panose="05000000000000000000" charset="0"/>
              <a:buNone/>
            </a:pPr>
            <a:r>
              <a:rPr lang="zh-CN" altLang="en-US"/>
              <a:t>测试使用sgi_latency的FreeRTOS用例，其原理是应用通过软件出发sgi核间中断给本核，同时记录时间戳。cpu在sig中断处理函数中响应并记录时间戳，两者只差就是sgi中断的延时，统计</a:t>
            </a:r>
            <a:r>
              <a:rPr lang="en-US" altLang="zh-CN"/>
              <a:t>5</a:t>
            </a:r>
            <a:r>
              <a:rPr lang="zh-CN" altLang="en-US"/>
              <a:t>00万次并记录最小值、最大值和平均值。</a:t>
            </a:r>
            <a:endParaRPr lang="zh-CN" altLang="en-US"/>
          </a:p>
          <a:p>
            <a:pPr indent="0">
              <a:buFont typeface="Wingdings" panose="05000000000000000000" charset="0"/>
              <a:buNone/>
            </a:pPr>
            <a:endParaRPr lang="zh-CN" altLang="en-US"/>
          </a:p>
          <a:p>
            <a:pPr indent="0">
              <a:buFont typeface="Wingdings" panose="05000000000000000000" charset="0"/>
              <a:buNone/>
            </a:pPr>
            <a:r>
              <a:rPr>
                <a:sym typeface="+mn-ea"/>
              </a:rPr>
              <a:t>硬件平台：</a:t>
            </a:r>
            <a:r>
              <a:rPr lang="zh-CN">
                <a:sym typeface="+mn-ea"/>
              </a:rPr>
              <a:t>飞腾</a:t>
            </a:r>
            <a:r>
              <a:rPr lang="en-US" altLang="zh-CN">
                <a:sym typeface="+mn-ea"/>
              </a:rPr>
              <a:t>e2000q</a:t>
            </a:r>
            <a:r>
              <a:rPr>
                <a:sym typeface="+mn-ea"/>
              </a:rPr>
              <a:t>开发板，</a:t>
            </a:r>
            <a:r>
              <a:rPr lang="en-US">
                <a:sym typeface="+mn-ea"/>
              </a:rPr>
              <a:t>2</a:t>
            </a:r>
            <a:r>
              <a:rPr>
                <a:sym typeface="+mn-ea"/>
              </a:rPr>
              <a:t>核cortexA72，</a:t>
            </a:r>
            <a:r>
              <a:rPr lang="en-US">
                <a:sym typeface="+mn-ea"/>
              </a:rPr>
              <a:t>2</a:t>
            </a:r>
            <a:r>
              <a:rPr lang="zh-CN" altLang="en-US">
                <a:sym typeface="+mn-ea"/>
              </a:rPr>
              <a:t>核</a:t>
            </a:r>
            <a:r>
              <a:rPr>
                <a:sym typeface="+mn-ea"/>
              </a:rPr>
              <a:t>cortexA</a:t>
            </a:r>
            <a:r>
              <a:rPr lang="en-US">
                <a:sym typeface="+mn-ea"/>
              </a:rPr>
              <a:t>53 </a:t>
            </a:r>
            <a:endParaRPr lang="en-US">
              <a:sym typeface="+mn-ea"/>
            </a:endParaRPr>
          </a:p>
          <a:p>
            <a:pPr indent="0">
              <a:buFont typeface="Wingdings" panose="05000000000000000000" charset="0"/>
              <a:buNone/>
            </a:pPr>
            <a:r>
              <a:rPr>
                <a:sym typeface="+mn-ea"/>
              </a:rPr>
              <a:t>软件版本：Linux</a:t>
            </a:r>
            <a:r>
              <a:rPr lang="en-US">
                <a:sym typeface="+mn-ea"/>
              </a:rPr>
              <a:t>4.19</a:t>
            </a:r>
            <a:r>
              <a:rPr>
                <a:sym typeface="+mn-ea"/>
              </a:rPr>
              <a:t>内核，Xen为4.1</a:t>
            </a:r>
            <a:r>
              <a:rPr lang="en-US">
                <a:sym typeface="+mn-ea"/>
              </a:rPr>
              <a:t>5.4</a:t>
            </a:r>
            <a:r>
              <a:rPr>
                <a:sym typeface="+mn-ea"/>
              </a:rPr>
              <a:t>版本</a:t>
            </a:r>
            <a:r>
              <a:rPr lang="zh-CN">
                <a:sym typeface="+mn-ea"/>
              </a:rPr>
              <a:t>，</a:t>
            </a:r>
            <a:r>
              <a:rPr lang="en-US" altLang="zh-CN">
                <a:sym typeface="+mn-ea"/>
              </a:rPr>
              <a:t>Jailhouse</a:t>
            </a:r>
            <a:r>
              <a:rPr lang="zh-CN" altLang="en-US">
                <a:sym typeface="+mn-ea"/>
              </a:rPr>
              <a:t>为</a:t>
            </a:r>
            <a:r>
              <a:rPr lang="en-US" altLang="zh-CN">
                <a:sym typeface="+mn-ea"/>
              </a:rPr>
              <a:t>v0.12</a:t>
            </a:r>
            <a:endParaRPr>
              <a:sym typeface="+mn-ea"/>
            </a:endParaRPr>
          </a:p>
          <a:p>
            <a:pPr indent="0">
              <a:buFont typeface="Wingdings" panose="05000000000000000000" charset="0"/>
              <a:buNone/>
            </a:pPr>
            <a:endParaRPr lang="zh-CN" altLang="en-US"/>
          </a:p>
        </p:txBody>
      </p:sp>
      <p:graphicFrame>
        <p:nvGraphicFramePr>
          <p:cNvPr id="8" name="表格 7"/>
          <p:cNvGraphicFramePr/>
          <p:nvPr/>
        </p:nvGraphicFramePr>
        <p:xfrm>
          <a:off x="521335" y="4193540"/>
          <a:ext cx="8996680" cy="1524000"/>
        </p:xfrm>
        <a:graphic>
          <a:graphicData uri="http://schemas.openxmlformats.org/drawingml/2006/table">
            <a:tbl>
              <a:tblPr firstRow="1" bandRow="1">
                <a:tableStyleId>{5C22544A-7EE6-4342-B048-85BDC9FD1C3A}</a:tableStyleId>
              </a:tblPr>
              <a:tblGrid>
                <a:gridCol w="2597785"/>
                <a:gridCol w="2132965"/>
                <a:gridCol w="2132965"/>
                <a:gridCol w="2132965"/>
              </a:tblGrid>
              <a:tr h="381000">
                <a:tc>
                  <a:txBody>
                    <a:bodyPr/>
                    <a:p>
                      <a:pPr>
                        <a:buNone/>
                      </a:pPr>
                      <a:r>
                        <a:rPr lang="en-US" altLang="zh-CN"/>
                        <a:t>                      </a:t>
                      </a:r>
                      <a:r>
                        <a:rPr lang="zh-CN" altLang="en-US"/>
                        <a:t>时延（</a:t>
                      </a:r>
                      <a:r>
                        <a:rPr lang="en-US" altLang="zh-CN"/>
                        <a:t>us</a:t>
                      </a:r>
                      <a:r>
                        <a:rPr lang="zh-CN" altLang="en-US"/>
                        <a:t>）</a:t>
                      </a:r>
                      <a:endParaRPr lang="zh-CN" altLang="en-US"/>
                    </a:p>
                    <a:p>
                      <a:pPr>
                        <a:buNone/>
                      </a:pPr>
                      <a:r>
                        <a:rPr lang="zh-CN" altLang="en-US"/>
                        <a:t>类别</a:t>
                      </a:r>
                      <a:endParaRPr lang="zh-CN" altLang="en-US"/>
                    </a:p>
                  </a:txBody>
                  <a:tcPr>
                    <a:lnTlToBr w="12700">
                      <a:solidFill>
                        <a:schemeClr val="tx1"/>
                      </a:solidFill>
                      <a:prstDash val="solid"/>
                    </a:lnTlToBr>
                  </a:tcPr>
                </a:tc>
                <a:tc>
                  <a:txBody>
                    <a:bodyPr/>
                    <a:p>
                      <a:pPr>
                        <a:buNone/>
                      </a:pPr>
                      <a:r>
                        <a:rPr lang="zh-CN" altLang="en-US"/>
                        <a:t>最小</a:t>
                      </a:r>
                      <a:endParaRPr lang="zh-CN" altLang="en-US"/>
                    </a:p>
                  </a:txBody>
                  <a:tcPr/>
                </a:tc>
                <a:tc>
                  <a:txBody>
                    <a:bodyPr/>
                    <a:p>
                      <a:pPr>
                        <a:buNone/>
                      </a:pPr>
                      <a:r>
                        <a:rPr lang="zh-CN" altLang="en-US"/>
                        <a:t>平均</a:t>
                      </a:r>
                      <a:endParaRPr lang="zh-CN" altLang="en-US"/>
                    </a:p>
                  </a:txBody>
                  <a:tcPr/>
                </a:tc>
                <a:tc>
                  <a:txBody>
                    <a:bodyPr/>
                    <a:p>
                      <a:pPr>
                        <a:buNone/>
                      </a:pPr>
                      <a:r>
                        <a:rPr lang="zh-CN" altLang="en-US"/>
                        <a:t>最大</a:t>
                      </a:r>
                      <a:endParaRPr lang="zh-CN" altLang="en-US"/>
                    </a:p>
                  </a:txBody>
                  <a:tcPr/>
                </a:tc>
              </a:tr>
              <a:tr h="381000">
                <a:tc>
                  <a:txBody>
                    <a:bodyPr/>
                    <a:p>
                      <a:pPr>
                        <a:buNone/>
                      </a:pPr>
                      <a:r>
                        <a:rPr lang="zh-CN" altLang="en-US"/>
                        <a:t>裸板</a:t>
                      </a:r>
                      <a:endParaRPr lang="zh-CN" altLang="en-US"/>
                    </a:p>
                  </a:txBody>
                  <a:tcPr/>
                </a:tc>
                <a:tc>
                  <a:txBody>
                    <a:bodyPr/>
                    <a:p>
                      <a:pPr>
                        <a:buNone/>
                      </a:pPr>
                      <a:r>
                        <a:rPr lang="en-US" altLang="zh-CN"/>
                        <a:t>0.284</a:t>
                      </a:r>
                      <a:endParaRPr lang="en-US" altLang="zh-CN"/>
                    </a:p>
                  </a:txBody>
                  <a:tcPr/>
                </a:tc>
                <a:tc>
                  <a:txBody>
                    <a:bodyPr/>
                    <a:p>
                      <a:pPr>
                        <a:buNone/>
                      </a:pPr>
                      <a:r>
                        <a:rPr lang="en-US" altLang="zh-CN"/>
                        <a:t>0.294</a:t>
                      </a:r>
                      <a:endParaRPr lang="en-US" altLang="zh-CN"/>
                    </a:p>
                  </a:txBody>
                  <a:tcPr/>
                </a:tc>
                <a:tc>
                  <a:txBody>
                    <a:bodyPr/>
                    <a:p>
                      <a:pPr>
                        <a:buNone/>
                      </a:pPr>
                      <a:r>
                        <a:rPr lang="en-US" altLang="zh-CN"/>
                        <a:t>2.300</a:t>
                      </a:r>
                      <a:endParaRPr lang="en-US" altLang="zh-CN"/>
                    </a:p>
                  </a:txBody>
                  <a:tcPr/>
                </a:tc>
              </a:tr>
              <a:tr h="381000">
                <a:tc>
                  <a:txBody>
                    <a:bodyPr/>
                    <a:p>
                      <a:pPr>
                        <a:buNone/>
                      </a:pPr>
                      <a:r>
                        <a:rPr lang="en-US" altLang="zh-CN"/>
                        <a:t>X</a:t>
                      </a:r>
                      <a:r>
                        <a:rPr lang="en-US" altLang="zh-CN"/>
                        <a:t>en domu</a:t>
                      </a:r>
                      <a:endParaRPr lang="en-US" altLang="zh-CN"/>
                    </a:p>
                  </a:txBody>
                  <a:tcPr/>
                </a:tc>
                <a:tc>
                  <a:txBody>
                    <a:bodyPr/>
                    <a:p>
                      <a:pPr>
                        <a:buNone/>
                      </a:pPr>
                      <a:r>
                        <a:rPr lang="en-US" altLang="zh-CN"/>
                        <a:t>1.280</a:t>
                      </a:r>
                      <a:endParaRPr lang="en-US" altLang="zh-CN"/>
                    </a:p>
                  </a:txBody>
                  <a:tcPr/>
                </a:tc>
                <a:tc>
                  <a:txBody>
                    <a:bodyPr/>
                    <a:p>
                      <a:pPr>
                        <a:buNone/>
                      </a:pPr>
                      <a:r>
                        <a:rPr lang="en-US" altLang="zh-CN"/>
                        <a:t>1.393</a:t>
                      </a:r>
                      <a:endParaRPr lang="en-US" altLang="zh-CN"/>
                    </a:p>
                  </a:txBody>
                  <a:tcPr/>
                </a:tc>
                <a:tc>
                  <a:txBody>
                    <a:bodyPr/>
                    <a:p>
                      <a:pPr>
                        <a:buNone/>
                      </a:pPr>
                      <a:r>
                        <a:rPr lang="en-US" altLang="zh-CN"/>
                        <a:t>4.900</a:t>
                      </a:r>
                      <a:endParaRPr lang="en-US" altLang="zh-CN"/>
                    </a:p>
                  </a:txBody>
                  <a:tcPr/>
                </a:tc>
              </a:tr>
              <a:tr h="381000">
                <a:tc>
                  <a:txBody>
                    <a:bodyPr/>
                    <a:p>
                      <a:pPr>
                        <a:buNone/>
                      </a:pPr>
                      <a:r>
                        <a:rPr lang="en-US" altLang="zh-CN"/>
                        <a:t>jailhouse </a:t>
                      </a:r>
                      <a:r>
                        <a:rPr lang="en-US" altLang="zh-CN"/>
                        <a:t>nonroot cell</a:t>
                      </a:r>
                      <a:endParaRPr lang="en-US" altLang="zh-CN"/>
                    </a:p>
                  </a:txBody>
                  <a:tcPr/>
                </a:tc>
                <a:tc>
                  <a:txBody>
                    <a:bodyPr/>
                    <a:p>
                      <a:pPr>
                        <a:buNone/>
                      </a:pPr>
                      <a:r>
                        <a:rPr lang="en-US" altLang="zh-CN"/>
                        <a:t>1.260</a:t>
                      </a:r>
                      <a:endParaRPr lang="en-US" altLang="zh-CN"/>
                    </a:p>
                  </a:txBody>
                  <a:tcPr/>
                </a:tc>
                <a:tc>
                  <a:txBody>
                    <a:bodyPr/>
                    <a:p>
                      <a:pPr>
                        <a:buNone/>
                      </a:pPr>
                      <a:r>
                        <a:rPr lang="en-US" altLang="zh-CN"/>
                        <a:t>1.276</a:t>
                      </a:r>
                      <a:endParaRPr lang="en-US" altLang="zh-CN"/>
                    </a:p>
                  </a:txBody>
                  <a:tcPr/>
                </a:tc>
                <a:tc>
                  <a:txBody>
                    <a:bodyPr/>
                    <a:p>
                      <a:pPr>
                        <a:buNone/>
                      </a:pPr>
                      <a:r>
                        <a:rPr lang="en-US" altLang="zh-CN"/>
                        <a:t>2.500</a:t>
                      </a:r>
                      <a:endParaRPr lang="en-US" altLang="zh-CN"/>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218757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Xen </a:t>
            </a:r>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virtio</a:t>
            </a:r>
            <a:endPar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1"/>
            </p:custDataLst>
          </p:nvPr>
        </p:nvSpPr>
        <p:spPr>
          <a:xfrm>
            <a:off x="509270" y="1213485"/>
            <a:ext cx="10554335" cy="645160"/>
          </a:xfrm>
          <a:prstGeom prst="rect">
            <a:avLst/>
          </a:prstGeom>
          <a:noFill/>
        </p:spPr>
        <p:txBody>
          <a:bodyPr wrap="square" rtlCol="0" anchor="t">
            <a:spAutoFit/>
          </a:bodyPr>
          <a:p>
            <a:r>
              <a:rPr>
                <a:sym typeface="+mn-ea"/>
              </a:rPr>
              <a:t>设备复用技术是我们选择调度型虚拟化的重要原因（区别于jailhouse）。目前已实现了网卡复用和硬盘复用功能。硬盘复用是虚拟化可以运行window，android等其它复杂操作系统的基础</a:t>
            </a:r>
            <a:endParaRPr>
              <a:sym typeface="+mn-ea"/>
            </a:endParaRPr>
          </a:p>
        </p:txBody>
      </p:sp>
      <p:pic>
        <p:nvPicPr>
          <p:cNvPr id="3" name="图片 -2147482530"/>
          <p:cNvPicPr>
            <a:picLocks noChangeAspect="1"/>
          </p:cNvPicPr>
          <p:nvPr>
            <p:custDataLst>
              <p:tags r:id="rId2"/>
            </p:custDataLst>
          </p:nvPr>
        </p:nvPicPr>
        <p:blipFill>
          <a:blip r:embed="rId3"/>
          <a:stretch>
            <a:fillRect/>
          </a:stretch>
        </p:blipFill>
        <p:spPr>
          <a:xfrm>
            <a:off x="421323" y="2159000"/>
            <a:ext cx="5272405" cy="1123950"/>
          </a:xfrm>
          <a:prstGeom prst="rect">
            <a:avLst/>
          </a:prstGeom>
          <a:noFill/>
          <a:ln w="9525">
            <a:noFill/>
          </a:ln>
        </p:spPr>
      </p:pic>
      <p:pic>
        <p:nvPicPr>
          <p:cNvPr id="4" name="图片 -2147482529"/>
          <p:cNvPicPr>
            <a:picLocks noChangeAspect="1"/>
          </p:cNvPicPr>
          <p:nvPr>
            <p:custDataLst>
              <p:tags r:id="rId4"/>
            </p:custDataLst>
          </p:nvPr>
        </p:nvPicPr>
        <p:blipFill>
          <a:blip r:embed="rId5"/>
          <a:stretch>
            <a:fillRect/>
          </a:stretch>
        </p:blipFill>
        <p:spPr>
          <a:xfrm>
            <a:off x="423863" y="3282950"/>
            <a:ext cx="5269865" cy="2118360"/>
          </a:xfrm>
          <a:prstGeom prst="rect">
            <a:avLst/>
          </a:prstGeom>
          <a:noFill/>
          <a:ln w="9525">
            <a:noFill/>
          </a:ln>
        </p:spPr>
      </p:pic>
      <p:sp>
        <p:nvSpPr>
          <p:cNvPr id="6" name="文本框 5"/>
          <p:cNvSpPr txBox="1"/>
          <p:nvPr/>
        </p:nvSpPr>
        <p:spPr>
          <a:xfrm>
            <a:off x="1278255" y="5768340"/>
            <a:ext cx="2675255" cy="368300"/>
          </a:xfrm>
          <a:prstGeom prst="rect">
            <a:avLst/>
          </a:prstGeom>
          <a:noFill/>
        </p:spPr>
        <p:txBody>
          <a:bodyPr wrap="square" rtlCol="0">
            <a:spAutoFit/>
          </a:bodyPr>
          <a:p>
            <a:r>
              <a:rPr lang="zh-CN" altLang="en-US"/>
              <a:t>网卡复用功能</a:t>
            </a:r>
            <a:endParaRPr lang="zh-CN" altLang="en-US"/>
          </a:p>
        </p:txBody>
      </p:sp>
      <p:pic>
        <p:nvPicPr>
          <p:cNvPr id="7" name="图片 -2147482528"/>
          <p:cNvPicPr>
            <a:picLocks noChangeAspect="1"/>
          </p:cNvPicPr>
          <p:nvPr>
            <p:custDataLst>
              <p:tags r:id="rId6"/>
            </p:custDataLst>
          </p:nvPr>
        </p:nvPicPr>
        <p:blipFill>
          <a:blip r:embed="rId7"/>
          <a:stretch>
            <a:fillRect/>
          </a:stretch>
        </p:blipFill>
        <p:spPr>
          <a:xfrm>
            <a:off x="6407785" y="2317750"/>
            <a:ext cx="5269865" cy="965200"/>
          </a:xfrm>
          <a:prstGeom prst="rect">
            <a:avLst/>
          </a:prstGeom>
          <a:noFill/>
          <a:ln w="9525">
            <a:noFill/>
          </a:ln>
        </p:spPr>
      </p:pic>
      <p:pic>
        <p:nvPicPr>
          <p:cNvPr id="8" name="图片 -2147482527"/>
          <p:cNvPicPr>
            <a:picLocks noChangeAspect="1"/>
          </p:cNvPicPr>
          <p:nvPr>
            <p:custDataLst>
              <p:tags r:id="rId8"/>
            </p:custDataLst>
          </p:nvPr>
        </p:nvPicPr>
        <p:blipFill>
          <a:blip r:embed="rId9"/>
          <a:stretch>
            <a:fillRect/>
          </a:stretch>
        </p:blipFill>
        <p:spPr>
          <a:xfrm>
            <a:off x="6708458" y="3282950"/>
            <a:ext cx="4086225" cy="1828800"/>
          </a:xfrm>
          <a:prstGeom prst="rect">
            <a:avLst/>
          </a:prstGeom>
          <a:noFill/>
          <a:ln w="9525">
            <a:noFill/>
          </a:ln>
        </p:spPr>
      </p:pic>
      <p:sp>
        <p:nvSpPr>
          <p:cNvPr id="9" name="文本框 8"/>
          <p:cNvSpPr txBox="1"/>
          <p:nvPr>
            <p:custDataLst>
              <p:tags r:id="rId10"/>
            </p:custDataLst>
          </p:nvPr>
        </p:nvSpPr>
        <p:spPr>
          <a:xfrm>
            <a:off x="7705090" y="5584825"/>
            <a:ext cx="2675255" cy="368300"/>
          </a:xfrm>
          <a:prstGeom prst="rect">
            <a:avLst/>
          </a:prstGeom>
          <a:noFill/>
        </p:spPr>
        <p:txBody>
          <a:bodyPr wrap="square" rtlCol="0">
            <a:spAutoFit/>
          </a:bodyPr>
          <a:p>
            <a:r>
              <a:rPr lang="zh-CN" altLang="en-US"/>
              <a:t>硬盘复用功能</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302958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dom0-less</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功能</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1"/>
            </p:custDataLst>
          </p:nvPr>
        </p:nvSpPr>
        <p:spPr>
          <a:xfrm>
            <a:off x="509270" y="1213485"/>
            <a:ext cx="10554335" cy="368300"/>
          </a:xfrm>
          <a:prstGeom prst="rect">
            <a:avLst/>
          </a:prstGeom>
          <a:noFill/>
        </p:spPr>
        <p:txBody>
          <a:bodyPr wrap="square" rtlCol="0" anchor="t">
            <a:spAutoFit/>
          </a:bodyPr>
          <a:p>
            <a:r>
              <a:rPr lang="en-US">
                <a:sym typeface="+mn-ea"/>
              </a:rPr>
              <a:t>dom0-less</a:t>
            </a:r>
            <a:r>
              <a:rPr lang="zh-CN" altLang="en-US">
                <a:sym typeface="+mn-ea"/>
              </a:rPr>
              <a:t>功能是指</a:t>
            </a:r>
            <a:r>
              <a:rPr lang="en-US" altLang="zh-CN">
                <a:sym typeface="+mn-ea"/>
              </a:rPr>
              <a:t>domu</a:t>
            </a:r>
            <a:r>
              <a:rPr lang="zh-CN" altLang="en-US">
                <a:sym typeface="+mn-ea"/>
              </a:rPr>
              <a:t>的启动不依赖于</a:t>
            </a:r>
            <a:r>
              <a:rPr lang="en-US" altLang="zh-CN">
                <a:sym typeface="+mn-ea"/>
              </a:rPr>
              <a:t>dom0</a:t>
            </a:r>
            <a:r>
              <a:rPr lang="zh-CN" altLang="en-US">
                <a:sym typeface="+mn-ea"/>
              </a:rPr>
              <a:t>启动，当</a:t>
            </a:r>
            <a:r>
              <a:rPr lang="en-US" altLang="zh-CN">
                <a:sym typeface="+mn-ea"/>
              </a:rPr>
              <a:t>Xen</a:t>
            </a:r>
            <a:r>
              <a:rPr lang="zh-CN" altLang="en-US">
                <a:sym typeface="+mn-ea"/>
              </a:rPr>
              <a:t>启动时直接引导</a:t>
            </a:r>
            <a:r>
              <a:rPr lang="en-US" altLang="zh-CN">
                <a:sym typeface="+mn-ea"/>
              </a:rPr>
              <a:t>domu</a:t>
            </a:r>
            <a:r>
              <a:rPr lang="zh-CN" altLang="en-US">
                <a:sym typeface="+mn-ea"/>
              </a:rPr>
              <a:t>启动</a:t>
            </a:r>
            <a:endParaRPr lang="en-US" altLang="zh-CN">
              <a:sym typeface="+mn-ea"/>
            </a:endParaRPr>
          </a:p>
        </p:txBody>
      </p:sp>
      <p:pic>
        <p:nvPicPr>
          <p:cNvPr id="3" name="图片 2"/>
          <p:cNvPicPr>
            <a:picLocks noChangeAspect="1"/>
          </p:cNvPicPr>
          <p:nvPr>
            <p:custDataLst>
              <p:tags r:id="rId2"/>
            </p:custDataLst>
          </p:nvPr>
        </p:nvPicPr>
        <p:blipFill>
          <a:blip r:embed="rId3"/>
          <a:stretch>
            <a:fillRect/>
          </a:stretch>
        </p:blipFill>
        <p:spPr>
          <a:xfrm>
            <a:off x="509270" y="2324100"/>
            <a:ext cx="4507865" cy="267589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621145" y="2040255"/>
            <a:ext cx="4442460" cy="2980055"/>
          </a:xfrm>
          <a:prstGeom prst="rect">
            <a:avLst/>
          </a:prstGeom>
        </p:spPr>
      </p:pic>
      <p:sp>
        <p:nvSpPr>
          <p:cNvPr id="6" name="文本框 5"/>
          <p:cNvSpPr txBox="1"/>
          <p:nvPr/>
        </p:nvSpPr>
        <p:spPr>
          <a:xfrm>
            <a:off x="1327150" y="5516880"/>
            <a:ext cx="2713355" cy="368300"/>
          </a:xfrm>
          <a:prstGeom prst="rect">
            <a:avLst/>
          </a:prstGeom>
          <a:noFill/>
        </p:spPr>
        <p:txBody>
          <a:bodyPr wrap="square" rtlCol="0">
            <a:spAutoFit/>
          </a:bodyPr>
          <a:p>
            <a:r>
              <a:rPr lang="zh-CN" altLang="en-US"/>
              <a:t>传统</a:t>
            </a:r>
            <a:r>
              <a:rPr lang="en-US" altLang="zh-CN"/>
              <a:t>domu</a:t>
            </a:r>
            <a:r>
              <a:rPr lang="zh-CN" altLang="en-US"/>
              <a:t>启动</a:t>
            </a:r>
            <a:endParaRPr lang="zh-CN" altLang="en-US"/>
          </a:p>
        </p:txBody>
      </p:sp>
      <p:sp>
        <p:nvSpPr>
          <p:cNvPr id="8" name="文本框 7"/>
          <p:cNvSpPr txBox="1"/>
          <p:nvPr>
            <p:custDataLst>
              <p:tags r:id="rId6"/>
            </p:custDataLst>
          </p:nvPr>
        </p:nvSpPr>
        <p:spPr>
          <a:xfrm>
            <a:off x="7486015" y="5478780"/>
            <a:ext cx="3295015" cy="368300"/>
          </a:xfrm>
          <a:prstGeom prst="rect">
            <a:avLst/>
          </a:prstGeom>
          <a:noFill/>
        </p:spPr>
        <p:txBody>
          <a:bodyPr wrap="square" rtlCol="0">
            <a:spAutoFit/>
          </a:bodyPr>
          <a:p>
            <a:r>
              <a:rPr lang="zh-CN" altLang="en-US"/>
              <a:t>安全可信的</a:t>
            </a:r>
            <a:r>
              <a:rPr lang="en-US" altLang="zh-CN"/>
              <a:t>dom0-less</a:t>
            </a:r>
            <a:r>
              <a:rPr lang="zh-CN" altLang="en-US"/>
              <a:t>启动</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302958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dom0-less</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功能</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1"/>
            </p:custDataLst>
          </p:nvPr>
        </p:nvSpPr>
        <p:spPr>
          <a:xfrm>
            <a:off x="509270" y="1213485"/>
            <a:ext cx="10554335" cy="645160"/>
          </a:xfrm>
          <a:prstGeom prst="rect">
            <a:avLst/>
          </a:prstGeom>
          <a:noFill/>
        </p:spPr>
        <p:txBody>
          <a:bodyPr wrap="square" rtlCol="0" anchor="t">
            <a:spAutoFit/>
          </a:bodyPr>
          <a:p>
            <a:r>
              <a:rPr lang="zh-CN" altLang="en-US">
                <a:sym typeface="+mn-ea"/>
              </a:rPr>
              <a:t>目前的</a:t>
            </a:r>
            <a:r>
              <a:rPr lang="en-US" altLang="zh-CN">
                <a:sym typeface="+mn-ea"/>
              </a:rPr>
              <a:t>dom0-less</a:t>
            </a:r>
            <a:r>
              <a:rPr lang="zh-CN" altLang="en-US">
                <a:sym typeface="+mn-ea"/>
              </a:rPr>
              <a:t>仅仅是在启动</a:t>
            </a:r>
            <a:r>
              <a:rPr lang="en-US" altLang="zh-CN">
                <a:sym typeface="+mn-ea"/>
              </a:rPr>
              <a:t>domu</a:t>
            </a:r>
            <a:r>
              <a:rPr lang="zh-CN" altLang="en-US">
                <a:sym typeface="+mn-ea"/>
              </a:rPr>
              <a:t>时不经过</a:t>
            </a:r>
            <a:r>
              <a:rPr lang="en-US" altLang="zh-CN">
                <a:sym typeface="+mn-ea"/>
              </a:rPr>
              <a:t>dom0</a:t>
            </a:r>
            <a:r>
              <a:rPr lang="zh-CN" altLang="en-US">
                <a:sym typeface="+mn-ea"/>
              </a:rPr>
              <a:t>。但是系统中依然存在</a:t>
            </a:r>
            <a:r>
              <a:rPr lang="en-US" altLang="zh-CN">
                <a:sym typeface="+mn-ea"/>
              </a:rPr>
              <a:t>dom0</a:t>
            </a:r>
            <a:r>
              <a:rPr lang="zh-CN" altLang="en-US">
                <a:sym typeface="+mn-ea"/>
              </a:rPr>
              <a:t>，真正的</a:t>
            </a:r>
            <a:r>
              <a:rPr lang="en-US" altLang="zh-CN">
                <a:sym typeface="+mn-ea"/>
              </a:rPr>
              <a:t>dom0-less</a:t>
            </a:r>
            <a:r>
              <a:rPr lang="zh-CN" altLang="en-US">
                <a:sym typeface="+mn-ea"/>
              </a:rPr>
              <a:t>如下图，是接下来要实现的</a:t>
            </a:r>
            <a:r>
              <a:rPr lang="zh-CN" altLang="en-US">
                <a:sym typeface="+mn-ea"/>
              </a:rPr>
              <a:t>功能</a:t>
            </a:r>
            <a:endParaRPr lang="zh-CN" altLang="en-US">
              <a:sym typeface="+mn-ea"/>
            </a:endParaRPr>
          </a:p>
        </p:txBody>
      </p:sp>
      <p:pic>
        <p:nvPicPr>
          <p:cNvPr id="7" name="图片 6"/>
          <p:cNvPicPr>
            <a:picLocks noChangeAspect="1"/>
          </p:cNvPicPr>
          <p:nvPr>
            <p:custDataLst>
              <p:tags r:id="rId2"/>
            </p:custDataLst>
          </p:nvPr>
        </p:nvPicPr>
        <p:blipFill>
          <a:blip r:embed="rId3"/>
          <a:stretch>
            <a:fillRect/>
          </a:stretch>
        </p:blipFill>
        <p:spPr>
          <a:xfrm>
            <a:off x="4150360" y="2152650"/>
            <a:ext cx="4162425" cy="41624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6258560" cy="521970"/>
          </a:xfrm>
          <a:prstGeom prst="rect">
            <a:avLst/>
          </a:prstGeom>
        </p:spPr>
        <p:txBody>
          <a:bodyPr wrap="none">
            <a:spAutoFit/>
          </a:bodyPr>
          <a:lstStyle/>
          <a:p>
            <a:pPr algn="l"/>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正在进行的工作</a:t>
            </a:r>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虚拟化下调频</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功能</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1"/>
            </p:custDataLst>
          </p:nvPr>
        </p:nvSpPr>
        <p:spPr>
          <a:xfrm>
            <a:off x="509270" y="1213485"/>
            <a:ext cx="10554335" cy="1198880"/>
          </a:xfrm>
          <a:prstGeom prst="rect">
            <a:avLst/>
          </a:prstGeom>
          <a:noFill/>
        </p:spPr>
        <p:txBody>
          <a:bodyPr wrap="square" rtlCol="0" anchor="t">
            <a:spAutoFit/>
          </a:bodyPr>
          <a:p>
            <a:r>
              <a:rPr>
                <a:sym typeface="+mn-ea"/>
              </a:rPr>
              <a:t>开启虚拟化以后</a:t>
            </a:r>
            <a:r>
              <a:rPr lang="zh-CN">
                <a:sym typeface="+mn-ea"/>
              </a:rPr>
              <a:t>，dom0操作系统只能计算自身虚拟机的负载情况，并不能感知其它虚拟机的负载。如果让dom0直接去进行CPU动态调频的话，就不能做出正确的决策，影响其它客户机的运行。Xen了解每个客户机和物理CPU的运行情况，所以它来做CPU调频的决策是比较正确的。但如果Xen要去完成整个CPU调频功能的话，需要集成大量的CPU调频驱动。</a:t>
            </a:r>
            <a:endParaRPr lang="zh-CN">
              <a:sym typeface="+mn-ea"/>
            </a:endParaRPr>
          </a:p>
        </p:txBody>
      </p:sp>
      <p:graphicFrame>
        <p:nvGraphicFramePr>
          <p:cNvPr id="3" name="对象 -2147482623"/>
          <p:cNvGraphicFramePr/>
          <p:nvPr>
            <p:custDataLst>
              <p:tags r:id="rId2"/>
            </p:custDataLst>
          </p:nvPr>
        </p:nvGraphicFramePr>
        <p:xfrm>
          <a:off x="6748145" y="2215515"/>
          <a:ext cx="4315460" cy="4295775"/>
        </p:xfrm>
        <a:graphic>
          <a:graphicData uri="http://schemas.openxmlformats.org/presentationml/2006/ole">
            <mc:AlternateContent xmlns:mc="http://schemas.openxmlformats.org/markup-compatibility/2006">
              <mc:Choice xmlns:v="urn:schemas-microsoft-com:vml" Requires="v">
                <p:oleObj spid="_x0000_s3076" name="" r:id="rId3" imgW="4415790" imgH="5085080" progId="Visio.Drawing.15">
                  <p:embed/>
                </p:oleObj>
              </mc:Choice>
              <mc:Fallback>
                <p:oleObj name="" r:id="rId3" imgW="4415790" imgH="5085080" progId="Visio.Drawing.15">
                  <p:embed/>
                  <p:pic>
                    <p:nvPicPr>
                      <p:cNvPr id="0" name="图片 3075"/>
                      <p:cNvPicPr/>
                      <p:nvPr/>
                    </p:nvPicPr>
                    <p:blipFill>
                      <a:blip r:embed="rId4"/>
                      <a:stretch>
                        <a:fillRect/>
                      </a:stretch>
                    </p:blipFill>
                    <p:spPr>
                      <a:xfrm>
                        <a:off x="6748145" y="2215515"/>
                        <a:ext cx="4315460" cy="4295775"/>
                      </a:xfrm>
                      <a:prstGeom prst="rect">
                        <a:avLst/>
                      </a:prstGeom>
                      <a:noFill/>
                      <a:ln w="38100">
                        <a:noFill/>
                        <a:miter/>
                      </a:ln>
                    </p:spPr>
                  </p:pic>
                </p:oleObj>
              </mc:Fallback>
            </mc:AlternateContent>
          </a:graphicData>
        </a:graphic>
      </p:graphicFrame>
      <p:sp>
        <p:nvSpPr>
          <p:cNvPr id="4" name="文本框 3"/>
          <p:cNvSpPr txBox="1"/>
          <p:nvPr/>
        </p:nvSpPr>
        <p:spPr>
          <a:xfrm>
            <a:off x="889000" y="2563495"/>
            <a:ext cx="5207635" cy="3138170"/>
          </a:xfrm>
          <a:prstGeom prst="rect">
            <a:avLst/>
          </a:prstGeom>
          <a:noFill/>
        </p:spPr>
        <p:txBody>
          <a:bodyPr wrap="square" rtlCol="0">
            <a:spAutoFit/>
          </a:bodyPr>
          <a:p>
            <a:r>
              <a:rPr lang="zh-CN" altLang="en-US"/>
              <a:t>调频</a:t>
            </a:r>
            <a:r>
              <a:rPr lang="zh-CN" altLang="en-US"/>
              <a:t>策略：</a:t>
            </a:r>
            <a:endParaRPr lang="zh-CN" altLang="en-US"/>
          </a:p>
          <a:p>
            <a:pPr marL="285750" indent="-285750">
              <a:buFont typeface="Wingdings" panose="05000000000000000000" charset="0"/>
              <a:buChar char="l"/>
            </a:pPr>
            <a:r>
              <a:rPr lang="zh-CN" altLang="en-US"/>
              <a:t>Performance： 保持最高频率以获取最佳性能。</a:t>
            </a:r>
            <a:endParaRPr lang="zh-CN" altLang="en-US"/>
          </a:p>
          <a:p>
            <a:pPr marL="285750" indent="-285750">
              <a:buFont typeface="Wingdings" panose="05000000000000000000" charset="0"/>
              <a:buChar char="l"/>
            </a:pPr>
            <a:r>
              <a:rPr lang="zh-CN" altLang="en-US"/>
              <a:t>Powersave： 使用最低频率以降低能耗。</a:t>
            </a:r>
            <a:endParaRPr lang="zh-CN" altLang="en-US"/>
          </a:p>
          <a:p>
            <a:pPr marL="285750" indent="-285750">
              <a:buFont typeface="Wingdings" panose="05000000000000000000" charset="0"/>
              <a:buChar char="l"/>
            </a:pPr>
            <a:r>
              <a:rPr lang="zh-CN" altLang="en-US"/>
              <a:t>Ondemand： 根据负载动态调整频率。</a:t>
            </a:r>
            <a:endParaRPr lang="zh-CN" altLang="en-US"/>
          </a:p>
          <a:p>
            <a:endParaRPr lang="zh-CN" altLang="en-US"/>
          </a:p>
          <a:p>
            <a:endParaRPr lang="zh-CN" altLang="en-US"/>
          </a:p>
          <a:p>
            <a:r>
              <a:rPr lang="zh-CN" altLang="en-US"/>
              <a:t>通过函数打桩的方法，将操作系统的调频函数重定向到Hypervisor中去。在Hypervisor中将虚拟CPU的负载和实际物理CPU的负载进行转换。在Hypervisor返回虚拟机时，将负载计算结果回写到操作系统中去。</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7041515" cy="521970"/>
          </a:xfrm>
          <a:prstGeom prst="rect">
            <a:avLst/>
          </a:prstGeom>
        </p:spPr>
        <p:txBody>
          <a:bodyPr wrap="none">
            <a:spAutoFit/>
          </a:bodyPr>
          <a:lstStyle/>
          <a:p>
            <a:pPr algn="l"/>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正在进行的工作</a:t>
            </a:r>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IOMMU</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的设备</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直通</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1"/>
            </p:custDataLst>
          </p:nvPr>
        </p:nvSpPr>
        <p:spPr>
          <a:xfrm>
            <a:off x="509270" y="1213485"/>
            <a:ext cx="10554335" cy="922020"/>
          </a:xfrm>
          <a:prstGeom prst="rect">
            <a:avLst/>
          </a:prstGeom>
          <a:noFill/>
        </p:spPr>
        <p:txBody>
          <a:bodyPr wrap="square" rtlCol="0" anchor="t">
            <a:spAutoFit/>
          </a:bodyPr>
          <a:p>
            <a:pPr marL="285750" indent="-285750">
              <a:buFont typeface="Wingdings" panose="05000000000000000000" charset="0"/>
              <a:buChar char="l"/>
            </a:pPr>
            <a:r>
              <a:rPr lang="zh-CN">
                <a:sym typeface="+mn-ea"/>
              </a:rPr>
              <a:t>Xen的问题在于它的内存是动态分配的，客户机运行的地址空间一般是固定的，所以正常来说IPA不等于PA。所以必须借助</a:t>
            </a:r>
            <a:r>
              <a:rPr lang="en-US" altLang="zh-CN">
                <a:sym typeface="+mn-ea"/>
              </a:rPr>
              <a:t>IOMMU</a:t>
            </a:r>
            <a:r>
              <a:rPr lang="zh-CN" altLang="en-US">
                <a:sym typeface="+mn-ea"/>
              </a:rPr>
              <a:t>实现客户机的设备直通</a:t>
            </a:r>
            <a:endParaRPr lang="zh-CN" altLang="en-US">
              <a:sym typeface="+mn-ea"/>
            </a:endParaRPr>
          </a:p>
          <a:p>
            <a:pPr marL="285750" indent="-285750">
              <a:buFont typeface="Wingdings" panose="05000000000000000000" charset="0"/>
              <a:buChar char="l"/>
            </a:pPr>
            <a:r>
              <a:rPr>
                <a:sym typeface="+mn-ea"/>
              </a:rPr>
              <a:t>IOMMU作为一种高级硬件，并不是在所有平台上都支持。尤其是以硬件资源紧缺的嵌入式平台为甚</a:t>
            </a:r>
            <a:endParaRPr lang="zh-CN" altLang="en-US">
              <a:sym typeface="+mn-ea"/>
            </a:endParaRPr>
          </a:p>
        </p:txBody>
      </p:sp>
      <p:sp>
        <p:nvSpPr>
          <p:cNvPr id="4" name="文本框 3"/>
          <p:cNvSpPr txBox="1"/>
          <p:nvPr/>
        </p:nvSpPr>
        <p:spPr>
          <a:xfrm>
            <a:off x="656590" y="2893060"/>
            <a:ext cx="5285105" cy="1995170"/>
          </a:xfrm>
          <a:prstGeom prst="rect">
            <a:avLst/>
          </a:prstGeom>
          <a:noFill/>
        </p:spPr>
        <p:txBody>
          <a:bodyPr wrap="square" rtlCol="0">
            <a:noAutofit/>
          </a:bodyPr>
          <a:p>
            <a:pPr marL="285750" indent="-285750">
              <a:buFont typeface="Wingdings" panose="05000000000000000000" charset="0"/>
              <a:buChar char="n"/>
            </a:pPr>
            <a:r>
              <a:rPr lang="zh-CN" altLang="en-US"/>
              <a:t>使用伙伴系统（buddy）内存分配器为客户机分配静态连续内存</a:t>
            </a:r>
            <a:endParaRPr lang="zh-CN" altLang="en-US"/>
          </a:p>
          <a:p>
            <a:pPr marL="285750" indent="-285750">
              <a:buFont typeface="Wingdings" panose="05000000000000000000" charset="0"/>
              <a:buChar char="n"/>
            </a:pPr>
            <a:r>
              <a:rPr lang="zh-CN" altLang="en-US"/>
              <a:t>为客户机内存空间建立IPA到PA的内存映射</a:t>
            </a:r>
            <a:endParaRPr lang="zh-CN" altLang="en-US"/>
          </a:p>
          <a:p>
            <a:pPr marL="285750" indent="-285750">
              <a:buFont typeface="Wingdings" panose="05000000000000000000" charset="0"/>
              <a:buChar char="n"/>
            </a:pPr>
            <a:r>
              <a:rPr lang="zh-CN" altLang="en-US"/>
              <a:t>基于动态地址反向构</a:t>
            </a:r>
            <a:r>
              <a:rPr lang="zh-CN" altLang="en-US"/>
              <a:t>造客户机</a:t>
            </a:r>
            <a:endParaRPr lang="zh-CN" altLang="en-US"/>
          </a:p>
        </p:txBody>
      </p:sp>
      <p:graphicFrame>
        <p:nvGraphicFramePr>
          <p:cNvPr id="3" name="对象 -2147482624"/>
          <p:cNvGraphicFramePr/>
          <p:nvPr>
            <p:custDataLst>
              <p:tags r:id="rId2"/>
            </p:custDataLst>
          </p:nvPr>
        </p:nvGraphicFramePr>
        <p:xfrm>
          <a:off x="6567170" y="2352040"/>
          <a:ext cx="5222240" cy="3932555"/>
        </p:xfrm>
        <a:graphic>
          <a:graphicData uri="http://schemas.openxmlformats.org/presentationml/2006/ole">
            <mc:AlternateContent xmlns:mc="http://schemas.openxmlformats.org/markup-compatibility/2006">
              <mc:Choice xmlns:v="urn:schemas-microsoft-com:vml" Requires="v">
                <p:oleObj spid="_x0000_s6" name="" r:id="rId3" imgW="3813810" imgH="3077845" progId="Visio.Drawing.15">
                  <p:embed/>
                </p:oleObj>
              </mc:Choice>
              <mc:Fallback>
                <p:oleObj name="" r:id="rId3" imgW="3813810" imgH="3077845" progId="Visio.Drawing.15">
                  <p:embed/>
                  <p:pic>
                    <p:nvPicPr>
                      <p:cNvPr id="0" name="图片 5"/>
                      <p:cNvPicPr/>
                      <p:nvPr/>
                    </p:nvPicPr>
                    <p:blipFill>
                      <a:blip r:embed="rId4"/>
                      <a:stretch>
                        <a:fillRect/>
                      </a:stretch>
                    </p:blipFill>
                    <p:spPr>
                      <a:xfrm>
                        <a:off x="6567170" y="2352040"/>
                        <a:ext cx="5222240" cy="3932555"/>
                      </a:xfrm>
                      <a:prstGeom prst="rect">
                        <a:avLst/>
                      </a:prstGeom>
                      <a:noFill/>
                      <a:ln w="38100">
                        <a:noFill/>
                        <a:miter/>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2468880" cy="521970"/>
          </a:xfrm>
          <a:prstGeom prst="rect">
            <a:avLst/>
          </a:prstGeom>
        </p:spPr>
        <p:txBody>
          <a:bodyPr wrap="none">
            <a:spAutoFit/>
          </a:bodyPr>
          <a:lstStyle/>
          <a:p>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后续计划</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工作</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346710" y="1058228"/>
            <a:ext cx="11380788" cy="2584450"/>
          </a:xfrm>
          <a:prstGeom prst="rect">
            <a:avLst/>
          </a:prstGeom>
          <a:noFill/>
        </p:spPr>
        <p:txBody>
          <a:bodyPr wrap="square" rtlCol="0">
            <a:spAutoFit/>
          </a:bodyPr>
          <a:lstStyle/>
          <a:p>
            <a:pPr indent="0">
              <a:lnSpc>
                <a:spcPct val="150000"/>
              </a:lnSpc>
              <a:buFont typeface="Wingdings" panose="05000000000000000000" pitchFamily="2" charset="2"/>
              <a:buNone/>
            </a:pPr>
            <a:endParaRPr lang="zh-CN" altLang="en-US" dirty="0">
              <a:sym typeface="+mn-ea"/>
            </a:endParaRPr>
          </a:p>
          <a:p>
            <a:pPr marL="285750" indent="-285750" algn="l">
              <a:lnSpc>
                <a:spcPct val="100000"/>
              </a:lnSpc>
              <a:buClrTx/>
              <a:buSzTx/>
              <a:buFont typeface="Wingdings" panose="05000000000000000000" charset="0"/>
              <a:buChar char="l"/>
            </a:pPr>
            <a:endParaRPr lang="zh-CN" altLang="en-US">
              <a:sym typeface="+mn-ea"/>
            </a:endParaRPr>
          </a:p>
          <a:p>
            <a:pPr marL="285750" indent="-285750" algn="l">
              <a:lnSpc>
                <a:spcPct val="100000"/>
              </a:lnSpc>
              <a:buClrTx/>
              <a:buSzTx/>
              <a:buFont typeface="Wingdings" panose="05000000000000000000" charset="0"/>
              <a:buChar char="l"/>
            </a:pPr>
            <a:r>
              <a:rPr lang="zh-CN" altLang="en-US">
                <a:sym typeface="+mn-ea"/>
              </a:rPr>
              <a:t>基于IOMMU的Passthrough功能</a:t>
            </a:r>
            <a:endParaRPr lang="zh-CN" altLang="en-US">
              <a:sym typeface="+mn-ea"/>
            </a:endParaRPr>
          </a:p>
          <a:p>
            <a:pPr marL="285750" indent="-285750" algn="l">
              <a:lnSpc>
                <a:spcPct val="100000"/>
              </a:lnSpc>
              <a:buClrTx/>
              <a:buSzTx/>
              <a:buFont typeface="Wingdings" panose="05000000000000000000" charset="0"/>
              <a:buChar char="l"/>
            </a:pPr>
            <a:r>
              <a:rPr lang="en-US" altLang="zh-CN">
                <a:sym typeface="+mn-ea"/>
              </a:rPr>
              <a:t>RTOS</a:t>
            </a:r>
            <a:r>
              <a:rPr lang="zh-CN" altLang="en-US">
                <a:sym typeface="+mn-ea"/>
              </a:rPr>
              <a:t>共享内存</a:t>
            </a:r>
            <a:r>
              <a:rPr lang="zh-CN" altLang="en-US">
                <a:sym typeface="+mn-ea"/>
              </a:rPr>
              <a:t>通信</a:t>
            </a:r>
            <a:endParaRPr lang="zh-CN" altLang="en-US">
              <a:sym typeface="+mn-ea"/>
            </a:endParaRPr>
          </a:p>
          <a:p>
            <a:pPr marL="285750" indent="-285750" algn="l">
              <a:lnSpc>
                <a:spcPct val="100000"/>
              </a:lnSpc>
              <a:buClrTx/>
              <a:buSzTx/>
              <a:buFont typeface="Wingdings" panose="05000000000000000000" charset="0"/>
              <a:buChar char="l"/>
            </a:pPr>
            <a:r>
              <a:rPr lang="zh-CN" altLang="en-US">
                <a:sym typeface="+mn-ea"/>
              </a:rPr>
              <a:t>平台总线设备</a:t>
            </a:r>
            <a:r>
              <a:rPr lang="zh-CN" altLang="en-US">
                <a:sym typeface="+mn-ea"/>
              </a:rPr>
              <a:t>直通</a:t>
            </a:r>
            <a:endParaRPr lang="zh-CN" altLang="en-US">
              <a:sym typeface="+mn-ea"/>
            </a:endParaRPr>
          </a:p>
          <a:p>
            <a:pPr marL="285750" indent="-285750" algn="l">
              <a:lnSpc>
                <a:spcPct val="100000"/>
              </a:lnSpc>
              <a:buClrTx/>
              <a:buSzTx/>
              <a:buFont typeface="Wingdings" panose="05000000000000000000" charset="0"/>
              <a:buChar char="l"/>
            </a:pPr>
            <a:r>
              <a:rPr lang="zh-CN" altLang="en-US">
                <a:sym typeface="+mn-ea"/>
              </a:rPr>
              <a:t>Xen的X86平台适配功能</a:t>
            </a:r>
            <a:endParaRPr lang="zh-CN" altLang="en-US">
              <a:sym typeface="+mn-ea"/>
            </a:endParaRPr>
          </a:p>
          <a:p>
            <a:pPr marL="285750" indent="-285750" algn="l">
              <a:lnSpc>
                <a:spcPct val="100000"/>
              </a:lnSpc>
              <a:buClrTx/>
              <a:buSzTx/>
              <a:buFont typeface="Wingdings" panose="05000000000000000000" charset="0"/>
              <a:buChar char="l"/>
            </a:pPr>
            <a:r>
              <a:rPr lang="zh-CN" altLang="en-US">
                <a:sym typeface="+mn-ea"/>
              </a:rPr>
              <a:t>支持Windows、安卓</a:t>
            </a:r>
            <a:r>
              <a:rPr lang="zh-CN" altLang="en-US">
                <a:sym typeface="+mn-ea"/>
              </a:rPr>
              <a:t>等客户机运行</a:t>
            </a:r>
            <a:endParaRPr lang="zh-CN" altLang="en-US">
              <a:sym typeface="+mn-ea"/>
            </a:endParaRPr>
          </a:p>
          <a:p>
            <a:pPr indent="0">
              <a:lnSpc>
                <a:spcPct val="150000"/>
              </a:lnSpc>
              <a:buFont typeface="Wingdings" panose="05000000000000000000" pitchFamily="2" charset="2"/>
              <a:buNone/>
            </a:pPr>
            <a:endParaRPr lang="zh-CN" altLang="en-US" dirty="0">
              <a:solidFill>
                <a:srgbClr val="FF0000"/>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2371" y="2548400"/>
            <a:ext cx="8747258" cy="1323439"/>
          </a:xfrm>
          <a:prstGeom prst="rect">
            <a:avLst/>
          </a:prstGeom>
        </p:spPr>
        <p:txBody>
          <a:bodyPr wrap="square">
            <a:spAutoFit/>
          </a:bodyPr>
          <a:lstStyle/>
          <a:p>
            <a:pPr algn="ctr"/>
            <a:r>
              <a:rPr lang="zh-CN" altLang="en-US" sz="80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谢谢</a:t>
            </a:r>
            <a:endParaRPr lang="zh-CN" altLang="en-US" sz="80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944880" cy="521970"/>
          </a:xfrm>
          <a:prstGeom prst="rect">
            <a:avLst/>
          </a:prstGeom>
        </p:spPr>
        <p:txBody>
          <a:bodyPr wrap="none">
            <a:spAutoFit/>
          </a:bodyPr>
          <a:lstStyle/>
          <a:p>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概述</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147482616" name="图片 6"/>
          <p:cNvPicPr>
            <a:picLocks noChangeAspect="1"/>
          </p:cNvPicPr>
          <p:nvPr>
            <p:custDataLst>
              <p:tags r:id="rId1"/>
            </p:custDataLst>
          </p:nvPr>
        </p:nvPicPr>
        <p:blipFill>
          <a:blip r:embed="rId2"/>
          <a:stretch>
            <a:fillRect/>
          </a:stretch>
        </p:blipFill>
        <p:spPr>
          <a:xfrm>
            <a:off x="1034733" y="1076960"/>
            <a:ext cx="5269865" cy="2458720"/>
          </a:xfrm>
          <a:prstGeom prst="rect">
            <a:avLst/>
          </a:prstGeom>
          <a:noFill/>
          <a:ln w="9525">
            <a:noFill/>
          </a:ln>
        </p:spPr>
      </p:pic>
      <p:pic>
        <p:nvPicPr>
          <p:cNvPr id="-2147482615" name="图片 7"/>
          <p:cNvPicPr>
            <a:picLocks noChangeAspect="1"/>
          </p:cNvPicPr>
          <p:nvPr>
            <p:custDataLst>
              <p:tags r:id="rId3"/>
            </p:custDataLst>
          </p:nvPr>
        </p:nvPicPr>
        <p:blipFill>
          <a:blip r:embed="rId4"/>
          <a:stretch>
            <a:fillRect/>
          </a:stretch>
        </p:blipFill>
        <p:spPr>
          <a:xfrm>
            <a:off x="1035050" y="3535680"/>
            <a:ext cx="6050280" cy="2664460"/>
          </a:xfrm>
          <a:prstGeom prst="rect">
            <a:avLst/>
          </a:prstGeom>
          <a:noFill/>
          <a:ln w="9525">
            <a:noFill/>
          </a:ln>
        </p:spPr>
      </p:pic>
      <p:sp>
        <p:nvSpPr>
          <p:cNvPr id="6" name="文本框 5"/>
          <p:cNvSpPr txBox="1"/>
          <p:nvPr/>
        </p:nvSpPr>
        <p:spPr>
          <a:xfrm>
            <a:off x="7541260" y="1249680"/>
            <a:ext cx="3618865" cy="5077460"/>
          </a:xfrm>
          <a:prstGeom prst="rect">
            <a:avLst/>
          </a:prstGeom>
          <a:noFill/>
        </p:spPr>
        <p:txBody>
          <a:bodyPr wrap="square" rtlCol="0">
            <a:spAutoFit/>
          </a:bodyPr>
          <a:p>
            <a:pPr marL="342900" indent="-342900">
              <a:buFont typeface="Wingdings" panose="05000000000000000000" pitchFamily="2" charset="2"/>
              <a:buChar char="l"/>
            </a:pPr>
            <a:r>
              <a:rPr lang="zh-CN" altLang="en-US" dirty="0">
                <a:sym typeface="+mn-ea"/>
              </a:rPr>
              <a:t>目前市场上的嵌入式虚拟化通常都是Type I型的hypervisor，如</a:t>
            </a:r>
            <a:r>
              <a:rPr lang="en-US" altLang="zh-CN" dirty="0">
                <a:sym typeface="+mn-ea"/>
              </a:rPr>
              <a:t>QNX</a:t>
            </a:r>
            <a:r>
              <a:rPr lang="zh-CN" altLang="en-US" dirty="0">
                <a:sym typeface="+mn-ea"/>
              </a:rPr>
              <a:t>、</a:t>
            </a:r>
            <a:r>
              <a:rPr lang="en-US" altLang="zh-CN" dirty="0">
                <a:sym typeface="+mn-ea"/>
              </a:rPr>
              <a:t>ACRN</a:t>
            </a:r>
            <a:r>
              <a:rPr lang="zh-CN" altLang="en-US" dirty="0">
                <a:sym typeface="+mn-ea"/>
              </a:rPr>
              <a:t>、</a:t>
            </a:r>
            <a:r>
              <a:rPr lang="en-US" altLang="zh-CN" dirty="0">
                <a:sym typeface="+mn-ea"/>
              </a:rPr>
              <a:t>Xvisor</a:t>
            </a:r>
            <a:r>
              <a:rPr lang="zh-CN" altLang="en-US" dirty="0">
                <a:sym typeface="+mn-ea"/>
              </a:rPr>
              <a:t>、</a:t>
            </a:r>
            <a:r>
              <a:rPr lang="en-US" altLang="zh-CN" dirty="0">
                <a:sym typeface="+mn-ea"/>
              </a:rPr>
              <a:t>L4Re</a:t>
            </a:r>
            <a:r>
              <a:rPr lang="zh-CN" altLang="en-US" dirty="0">
                <a:sym typeface="+mn-ea"/>
              </a:rPr>
              <a:t>等。从成熟的产品和市场需求来看，它们均支持动态调度。能够在虚拟机之间实施调度策略，并为实时系统组件提供支持；</a:t>
            </a:r>
            <a:endParaRPr lang="zh-CN" altLang="en-US" dirty="0"/>
          </a:p>
          <a:p>
            <a:pPr marL="342900" indent="-342900">
              <a:buFont typeface="Wingdings" panose="05000000000000000000" pitchFamily="2" charset="2"/>
              <a:buChar char="l"/>
            </a:pPr>
            <a:r>
              <a:rPr lang="en-US" altLang="zh-CN" dirty="0">
                <a:sym typeface="+mn-ea"/>
              </a:rPr>
              <a:t>jailhouse</a:t>
            </a:r>
            <a:r>
              <a:rPr lang="zh-CN" altLang="en-US" dirty="0">
                <a:sym typeface="+mn-ea"/>
              </a:rPr>
              <a:t>作为静态分区的</a:t>
            </a:r>
            <a:r>
              <a:rPr lang="zh-CN" altLang="en-US" dirty="0">
                <a:sym typeface="+mn-ea"/>
              </a:rPr>
              <a:t>hypervisor，应用不够灵活，难以覆盖所有场景。</a:t>
            </a:r>
            <a:r>
              <a:rPr lang="en-US" altLang="zh-CN" dirty="0">
                <a:sym typeface="+mn-ea"/>
              </a:rPr>
              <a:t>x</a:t>
            </a:r>
            <a:r>
              <a:rPr lang="zh-CN" altLang="en-US">
                <a:sym typeface="+mn-ea"/>
              </a:rPr>
              <a:t>en 是一款强大的虚拟化平台，具有多方面的优势。 在性能、可扩展性、稳定性、安全性和开放性等方面的优势是其它小型嵌入式虚拟化软件所不具备的。下表中详细列出了</a:t>
            </a:r>
            <a:r>
              <a:rPr lang="en-US" altLang="zh-CN">
                <a:sym typeface="+mn-ea"/>
              </a:rPr>
              <a:t>jailhouse</a:t>
            </a:r>
            <a:r>
              <a:rPr lang="zh-CN" altLang="en-US">
                <a:sym typeface="+mn-ea"/>
              </a:rPr>
              <a:t>和</a:t>
            </a:r>
            <a:r>
              <a:rPr lang="en-US" altLang="zh-CN">
                <a:sym typeface="+mn-ea"/>
              </a:rPr>
              <a:t>xen</a:t>
            </a:r>
            <a:r>
              <a:rPr lang="zh-CN" altLang="en-US">
                <a:sym typeface="+mn-ea"/>
              </a:rPr>
              <a:t>的优缺点。</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944880" cy="521970"/>
          </a:xfrm>
          <a:prstGeom prst="rect">
            <a:avLst/>
          </a:prstGeom>
        </p:spPr>
        <p:txBody>
          <a:bodyPr wrap="none">
            <a:spAutoFit/>
          </a:bodyPr>
          <a:lstStyle/>
          <a:p>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概述</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346710" y="1149350"/>
            <a:ext cx="10718800" cy="922020"/>
          </a:xfrm>
          <a:prstGeom prst="rect">
            <a:avLst/>
          </a:prstGeom>
          <a:noFill/>
        </p:spPr>
        <p:txBody>
          <a:bodyPr wrap="square" rtlCol="0">
            <a:spAutoFit/>
          </a:bodyPr>
          <a:p>
            <a:r>
              <a:rPr lang="zh-CN" altLang="en-US"/>
              <a:t>Xen 是一款强大的虚拟化平台，具有多方面的优势。 在性能、可扩展性、稳定性、安全性和开放性等方面的优势是其它小型嵌入式虚拟化软件所不具备的。</a:t>
            </a:r>
            <a:endParaRPr lang="zh-CN" altLang="en-US"/>
          </a:p>
          <a:p>
            <a:endParaRPr lang="zh-CN" altLang="en-US"/>
          </a:p>
        </p:txBody>
      </p:sp>
      <p:pic>
        <p:nvPicPr>
          <p:cNvPr id="4" name="图片 74"/>
          <p:cNvPicPr>
            <a:picLocks noChangeAspect="1"/>
          </p:cNvPicPr>
          <p:nvPr>
            <p:custDataLst>
              <p:tags r:id="rId1"/>
            </p:custDataLst>
          </p:nvPr>
        </p:nvPicPr>
        <p:blipFill>
          <a:blip r:embed="rId2"/>
          <a:stretch>
            <a:fillRect/>
          </a:stretch>
        </p:blipFill>
        <p:spPr>
          <a:xfrm>
            <a:off x="5591175" y="2291715"/>
            <a:ext cx="6295390" cy="3486785"/>
          </a:xfrm>
          <a:prstGeom prst="rect">
            <a:avLst/>
          </a:prstGeom>
          <a:noFill/>
          <a:ln w="9525">
            <a:noFill/>
          </a:ln>
        </p:spPr>
      </p:pic>
      <p:sp>
        <p:nvSpPr>
          <p:cNvPr id="5" name="文本框 4"/>
          <p:cNvSpPr txBox="1"/>
          <p:nvPr/>
        </p:nvSpPr>
        <p:spPr>
          <a:xfrm>
            <a:off x="346710" y="2466340"/>
            <a:ext cx="4326890" cy="2306955"/>
          </a:xfrm>
          <a:prstGeom prst="rect">
            <a:avLst/>
          </a:prstGeom>
          <a:noFill/>
        </p:spPr>
        <p:txBody>
          <a:bodyPr wrap="square" rtlCol="0">
            <a:spAutoFit/>
          </a:bodyPr>
          <a:p>
            <a:r>
              <a:rPr lang="zh-CN" altLang="en-US">
                <a:sym typeface="+mn-ea"/>
              </a:rPr>
              <a:t>Dom0相当于BSP和驱动的代理，无论是Hypevisor还是其它域虚拟机都是domu都可以通过借用Dom0的BSP达到硬件访问的目的。XEN的Hypervisor层非常薄，少于15万行的代码量，不包含任何物理设备驱动。因此，XEN对硬件兼容性也是非常</a:t>
            </a:r>
            <a:endParaRPr lang="zh-CN" altLang="en-US"/>
          </a:p>
          <a:p>
            <a:r>
              <a:rPr lang="zh-CN" altLang="en-US">
                <a:sym typeface="+mn-ea"/>
              </a:rPr>
              <a:t>广泛的，Linux支持的，它就支持。</a:t>
            </a:r>
            <a:endParaRPr lang="zh-CN" altLang="en-US"/>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2088515" cy="521970"/>
          </a:xfrm>
          <a:prstGeom prst="rect">
            <a:avLst/>
          </a:prstGeom>
        </p:spPr>
        <p:txBody>
          <a:bodyPr wrap="none">
            <a:spAutoFit/>
          </a:bodyPr>
          <a:lstStyle/>
          <a:p>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Xen</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优势</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表格 6"/>
          <p:cNvGraphicFramePr/>
          <p:nvPr>
            <p:custDataLst>
              <p:tags r:id="rId1"/>
            </p:custDataLst>
          </p:nvPr>
        </p:nvGraphicFramePr>
        <p:xfrm>
          <a:off x="917575" y="1147445"/>
          <a:ext cx="9328150" cy="5220970"/>
        </p:xfrm>
        <a:graphic>
          <a:graphicData uri="http://schemas.openxmlformats.org/drawingml/2006/table">
            <a:tbl>
              <a:tblPr/>
              <a:tblGrid>
                <a:gridCol w="1750060"/>
                <a:gridCol w="5596890"/>
                <a:gridCol w="1981200"/>
              </a:tblGrid>
              <a:tr h="271780">
                <a:tc>
                  <a:txBody>
                    <a:bodyPr/>
                    <a:p>
                      <a:pPr indent="0">
                        <a:buNone/>
                      </a:pPr>
                      <a:endParaRPr lang="en-US" altLang="en-US" sz="1400" b="0">
                        <a:solidFill>
                          <a:srgbClr val="000000"/>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微软雅黑" panose="020B0503020204020204" pitchFamily="34" charset="-122"/>
                        </a:rPr>
                        <a:t>Xen</a:t>
                      </a:r>
                      <a:endParaRPr lang="en-US" altLang="en-US" sz="1400" b="0">
                        <a:solidFill>
                          <a:srgbClr val="000000"/>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微软雅黑" panose="020B0503020204020204" pitchFamily="34" charset="-122"/>
                        </a:rPr>
                        <a:t>Jailhouse</a:t>
                      </a:r>
                      <a:endParaRPr lang="en-US" altLang="en-US" sz="1400" b="0">
                        <a:solidFill>
                          <a:srgbClr val="000000"/>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2740">
                <a:tc>
                  <a:txBody>
                    <a:bodyPr/>
                    <a:p>
                      <a:pPr indent="0">
                        <a:buNone/>
                      </a:pPr>
                      <a:r>
                        <a:rPr lang="zh-CN" sz="1400" b="0">
                          <a:solidFill>
                            <a:srgbClr val="000000"/>
                          </a:solidFill>
                          <a:latin typeface="Arial" panose="020B0604020202020204" pitchFamily="34" charset="0"/>
                          <a:ea typeface="微软雅黑" panose="020B0503020204020204" pitchFamily="34" charset="-122"/>
                        </a:rPr>
                        <a:t>设备虚拟化</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基于virtio，提供强大的虚拟网络和存储功能，支持灵活的网络配置和虚拟机磁盘映像。</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最简单的MMIO</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3990">
                <a:tc>
                  <a:txBody>
                    <a:bodyPr/>
                    <a:p>
                      <a:pPr indent="0">
                        <a:buNone/>
                      </a:pPr>
                      <a:r>
                        <a:rPr lang="zh-CN" sz="1400" b="0">
                          <a:solidFill>
                            <a:srgbClr val="000000"/>
                          </a:solidFill>
                          <a:latin typeface="Arial" panose="020B0604020202020204" pitchFamily="34" charset="0"/>
                          <a:ea typeface="微软雅黑" panose="020B0503020204020204" pitchFamily="34" charset="-122"/>
                        </a:rPr>
                        <a:t>多核调度</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支持最大192+ core的VCPU调度，</a:t>
                      </a:r>
                      <a:r>
                        <a:rPr lang="zh-CN" sz="1400" b="0">
                          <a:solidFill>
                            <a:srgbClr val="000000"/>
                          </a:solidFill>
                          <a:latin typeface="Arial" panose="020B0604020202020204" pitchFamily="34" charset="0"/>
                          <a:ea typeface="微软雅黑" panose="020B0503020204020204" pitchFamily="34" charset="-122"/>
                        </a:rPr>
                        <a:t>根据优先级动态调度虚拟机，满足了板载系统在应用紧急时对更多硬件资源的需求</a:t>
                      </a:r>
                      <a:endParaRPr lang="zh-CN"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无，不能根据负载和优先级动态调度硬件资源</a:t>
                      </a:r>
                      <a:endParaRPr lang="zh-CN"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5120">
                <a:tc>
                  <a:txBody>
                    <a:bodyPr/>
                    <a:p>
                      <a:pPr indent="0">
                        <a:buNone/>
                      </a:pPr>
                      <a:r>
                        <a:rPr lang="zh-CN" sz="1400" b="0">
                          <a:solidFill>
                            <a:srgbClr val="000000"/>
                          </a:solidFill>
                          <a:latin typeface="Arial" panose="020B0604020202020204" pitchFamily="34" charset="0"/>
                          <a:ea typeface="微软雅黑" panose="020B0503020204020204" pitchFamily="34" charset="-122"/>
                        </a:rPr>
                        <a:t>软件生态</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支持virsh、qemu等用户态工具，强大的的虚拟机管理工具和纯软件模拟等功能</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无</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7680">
                <a:tc>
                  <a:txBody>
                    <a:bodyPr/>
                    <a:p>
                      <a:pPr indent="0">
                        <a:buNone/>
                      </a:pPr>
                      <a:r>
                        <a:rPr lang="zh-CN" sz="1400" b="0">
                          <a:solidFill>
                            <a:srgbClr val="000000"/>
                          </a:solidFill>
                          <a:latin typeface="Arial" panose="020B0604020202020204" pitchFamily="34" charset="0"/>
                          <a:ea typeface="微软雅黑" panose="020B0503020204020204" pitchFamily="34" charset="-122"/>
                        </a:rPr>
                        <a:t>多操作系统支持</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包括各种 Linux 发行版、Windows、Android、BSD 、RTOS、Baremetal</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Linux、RTOS、Baremetal</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2910">
                <a:tc>
                  <a:txBody>
                    <a:bodyPr/>
                    <a:p>
                      <a:pPr indent="0">
                        <a:buNone/>
                      </a:pPr>
                      <a:r>
                        <a:rPr lang="zh-CN" sz="1400" b="0">
                          <a:solidFill>
                            <a:srgbClr val="000000"/>
                          </a:solidFill>
                          <a:latin typeface="Arial" panose="020B0604020202020204" pitchFamily="34" charset="0"/>
                          <a:ea typeface="微软雅黑" panose="020B0503020204020204" pitchFamily="34" charset="-122"/>
                        </a:rPr>
                        <a:t>安全性</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Xen平台上开发定制了XSM，它是参考Linux的安全框架LSM。</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虚拟化层暂未提供安全机制</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38785">
                <a:tc>
                  <a:txBody>
                    <a:bodyPr/>
                    <a:p>
                      <a:pPr indent="0">
                        <a:buNone/>
                      </a:pPr>
                      <a:r>
                        <a:rPr lang="zh-CN" sz="1400" b="0">
                          <a:solidFill>
                            <a:srgbClr val="000000"/>
                          </a:solidFill>
                          <a:latin typeface="Arial" panose="020B0604020202020204" pitchFamily="34" charset="0"/>
                          <a:ea typeface="微软雅黑" panose="020B0503020204020204" pitchFamily="34" charset="-122"/>
                        </a:rPr>
                        <a:t>启动方式</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uboot引导 目前有domless模式，这样uboot+xen+VM，可做到安全可信</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Linux启动</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38785">
                <a:tc>
                  <a:txBody>
                    <a:bodyPr/>
                    <a:p>
                      <a:pPr indent="0">
                        <a:buNone/>
                      </a:pPr>
                      <a:r>
                        <a:rPr lang="zh-CN" sz="1400" b="0">
                          <a:solidFill>
                            <a:srgbClr val="000000"/>
                          </a:solidFill>
                          <a:latin typeface="Arial" panose="020B0604020202020204" pitchFamily="34" charset="0"/>
                          <a:ea typeface="微软雅黑" panose="020B0503020204020204" pitchFamily="34" charset="-122"/>
                        </a:rPr>
                        <a:t>可靠性</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Xen 在长时间的稳定性测试中得到验证，具有强大的稳定性和可靠性</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产品较新，稳定性还有待进一步验证</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5755">
                <a:tc>
                  <a:txBody>
                    <a:bodyPr/>
                    <a:p>
                      <a:pPr indent="0">
                        <a:buNone/>
                      </a:pPr>
                      <a:r>
                        <a:rPr lang="zh-CN" sz="1400" b="0">
                          <a:solidFill>
                            <a:srgbClr val="000000"/>
                          </a:solidFill>
                          <a:latin typeface="Arial" panose="020B0604020202020204" pitchFamily="34" charset="0"/>
                          <a:ea typeface="微软雅黑" panose="020B0503020204020204" pitchFamily="34" charset="-122"/>
                        </a:rPr>
                        <a:t>硬件支持</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ARM、X86、RISC-V</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ARM、X86</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999490">
                <a:tc>
                  <a:txBody>
                    <a:bodyPr/>
                    <a:p>
                      <a:pPr indent="0">
                        <a:buNone/>
                      </a:pPr>
                      <a:r>
                        <a:rPr lang="zh-CN" sz="1400" b="0">
                          <a:solidFill>
                            <a:srgbClr val="000000"/>
                          </a:solidFill>
                          <a:latin typeface="Arial" panose="020B0604020202020204" pitchFamily="34" charset="0"/>
                          <a:ea typeface="微软雅黑" panose="020B0503020204020204" pitchFamily="34" charset="-122"/>
                        </a:rPr>
                        <a:t>市场应用</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Citrix、Redhat和Novell等都有相应的产品。华为加入了Xen项目咨询委员会，越来越多的中国企业采用了Xen其中还有富士通、英特尔、腾讯、浪潮等。ARM、BitDefender、Citrix、EPAM、诺基亚、Star Lab、Xilinx都是Xen项目的核心贡献者。</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相对较少</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14655">
                <a:tc>
                  <a:txBody>
                    <a:bodyPr/>
                    <a:p>
                      <a:pPr indent="0">
                        <a:buNone/>
                      </a:pPr>
                      <a:r>
                        <a:rPr lang="zh-CN" sz="1400" b="0">
                          <a:solidFill>
                            <a:srgbClr val="000000"/>
                          </a:solidFill>
                          <a:latin typeface="Arial" panose="020B0604020202020204" pitchFamily="34" charset="0"/>
                          <a:ea typeface="微软雅黑" panose="020B0503020204020204" pitchFamily="34" charset="-122"/>
                        </a:rPr>
                        <a:t>社区</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1-3个月就会发布一个版本。每1-2天都会合并一个patch</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Arial" panose="020B0604020202020204" pitchFamily="34" charset="0"/>
                          <a:ea typeface="微软雅黑" panose="020B0503020204020204" pitchFamily="34" charset="-122"/>
                        </a:rPr>
                        <a:t>平均1个月提交一个patch</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208851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Xen</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劣势</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1"/>
            </p:custDataLst>
          </p:nvPr>
        </p:nvSpPr>
        <p:spPr>
          <a:xfrm>
            <a:off x="509270" y="1213485"/>
            <a:ext cx="10554335" cy="645160"/>
          </a:xfrm>
          <a:prstGeom prst="rect">
            <a:avLst/>
          </a:prstGeom>
          <a:noFill/>
        </p:spPr>
        <p:txBody>
          <a:bodyPr wrap="square" rtlCol="0" anchor="t">
            <a:spAutoFit/>
          </a:bodyPr>
          <a:p>
            <a:r>
              <a:rPr lang="zh-CN" altLang="en-US">
                <a:sym typeface="+mn-ea"/>
              </a:rPr>
              <a:t> Xen 在嵌入式领域也存在一些潜在的挑战和不足之处。本</a:t>
            </a:r>
            <a:r>
              <a:rPr lang="en-US" altLang="zh-CN">
                <a:sym typeface="+mn-ea"/>
              </a:rPr>
              <a:t>sig</a:t>
            </a:r>
            <a:r>
              <a:rPr lang="zh-CN" altLang="en-US">
                <a:sym typeface="+mn-ea"/>
              </a:rPr>
              <a:t>将主要围绕Xen在嵌入式应用方便的不足，用于提高Xen的实时性能、降低定制化难度以及应用落地方面的改进和实践与大家讨论</a:t>
            </a:r>
            <a:endParaRPr lang="zh-CN" altLang="en-US">
              <a:sym typeface="+mn-ea"/>
            </a:endParaRPr>
          </a:p>
        </p:txBody>
      </p:sp>
      <p:graphicFrame>
        <p:nvGraphicFramePr>
          <p:cNvPr id="7" name="表格 6"/>
          <p:cNvGraphicFramePr/>
          <p:nvPr/>
        </p:nvGraphicFramePr>
        <p:xfrm>
          <a:off x="609600" y="2941193"/>
          <a:ext cx="11029950" cy="1842135"/>
        </p:xfrm>
        <a:graphic>
          <a:graphicData uri="http://schemas.openxmlformats.org/drawingml/2006/table">
            <a:tbl>
              <a:tblPr/>
              <a:tblGrid>
                <a:gridCol w="2539365"/>
                <a:gridCol w="4700270"/>
                <a:gridCol w="3733165"/>
              </a:tblGrid>
              <a:tr h="240030">
                <a:tc>
                  <a:txBody>
                    <a:bodyPr/>
                    <a:p>
                      <a:pPr indent="0">
                        <a:buNone/>
                      </a:pP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微软雅黑" panose="020B0503020204020204" pitchFamily="34" charset="-122"/>
                          <a:ea typeface="微软雅黑" panose="020B0503020204020204" pitchFamily="34" charset="-122"/>
                        </a:rPr>
                        <a:t>Xen</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微软雅黑" panose="020B0503020204020204" pitchFamily="34" charset="-122"/>
                          <a:ea typeface="微软雅黑" panose="020B0503020204020204" pitchFamily="34" charset="-122"/>
                        </a:rPr>
                        <a:t>Jailhouse</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18160">
                <a:tc>
                  <a:txBody>
                    <a:bodyPr/>
                    <a:p>
                      <a:pPr indent="0">
                        <a:buNone/>
                      </a:pPr>
                      <a:r>
                        <a:rPr lang="zh-CN" sz="1400" b="0">
                          <a:solidFill>
                            <a:srgbClr val="000000"/>
                          </a:solidFill>
                          <a:latin typeface="微软雅黑" panose="020B0503020204020204" pitchFamily="34" charset="-122"/>
                          <a:ea typeface="微软雅黑" panose="020B0503020204020204" pitchFamily="34" charset="-122"/>
                        </a:rPr>
                        <a:t>实时性</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微软雅黑" panose="020B0503020204020204" pitchFamily="34" charset="-122"/>
                          <a:ea typeface="微软雅黑" panose="020B0503020204020204" pitchFamily="34" charset="-122"/>
                        </a:rPr>
                        <a:t>较低，针对嵌入式场景存在优化空间</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微软雅黑" panose="020B0503020204020204" pitchFamily="34" charset="-122"/>
                          <a:ea typeface="微软雅黑" panose="020B0503020204020204" pitchFamily="34" charset="-122"/>
                        </a:rPr>
                        <a:t>高，中断、调度与无虚拟化条件下接近</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0060">
                <a:tc>
                  <a:txBody>
                    <a:bodyPr/>
                    <a:p>
                      <a:pPr indent="0">
                        <a:buNone/>
                      </a:pPr>
                      <a:r>
                        <a:rPr lang="zh-CN" sz="1400" b="0">
                          <a:solidFill>
                            <a:srgbClr val="000000"/>
                          </a:solidFill>
                          <a:latin typeface="微软雅黑" panose="020B0503020204020204" pitchFamily="34" charset="-122"/>
                          <a:ea typeface="微软雅黑" panose="020B0503020204020204" pitchFamily="34" charset="-122"/>
                        </a:rPr>
                        <a:t>定制化</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较低，Xen 的设计注重通用性。客户机的硬件资源定制支持较差</a:t>
                      </a:r>
                      <a:endParaRPr lang="zh-CN" altLang="en-US"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微软雅黑" panose="020B0503020204020204" pitchFamily="34" charset="-122"/>
                          <a:ea typeface="微软雅黑" panose="020B0503020204020204" pitchFamily="34" charset="-122"/>
                        </a:rPr>
                        <a:t>较高，可以通过配置文件定制客户机的硬件资源</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03885">
                <a:tc>
                  <a:txBody>
                    <a:bodyPr/>
                    <a:p>
                      <a:pPr indent="0">
                        <a:buNone/>
                      </a:pPr>
                      <a:r>
                        <a:rPr lang="zh-CN" sz="1400" b="0">
                          <a:solidFill>
                            <a:srgbClr val="000000"/>
                          </a:solidFill>
                          <a:latin typeface="微软雅黑" panose="020B0503020204020204" pitchFamily="34" charset="-122"/>
                          <a:ea typeface="微软雅黑" panose="020B0503020204020204" pitchFamily="34" charset="-122"/>
                        </a:rPr>
                        <a:t>嵌入式场景</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Xen最初的涉及主要针对服务器场景，如Passthrough功能需要依靠IOMMU，但不是所有嵌入式设备都有这种硬件。RTOS系统这类定制性较高的系统支持较差</a:t>
                      </a:r>
                      <a:endParaRPr lang="zh-CN" altLang="en-US"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专为嵌入式场景而生，通过配置可实现方便的设备直通功能。对RTOS系统支持比较完善</a:t>
                      </a:r>
                      <a:endParaRPr lang="zh-CN" altLang="en-US"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399351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Xen</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提高实时性的</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措施</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909955" y="1320165"/>
            <a:ext cx="9855200" cy="3169285"/>
          </a:xfrm>
          <a:prstGeom prst="rect">
            <a:avLst/>
          </a:prstGeom>
          <a:noFill/>
        </p:spPr>
        <p:txBody>
          <a:bodyPr wrap="square" rtlCol="0">
            <a:spAutoFit/>
          </a:bodyPr>
          <a:p>
            <a:pPr marL="285750" indent="-285750" fontAlgn="auto">
              <a:lnSpc>
                <a:spcPts val="4000"/>
              </a:lnSpc>
              <a:buFont typeface="Wingdings" panose="05000000000000000000" charset="0"/>
              <a:buChar char="l"/>
            </a:pPr>
            <a:r>
              <a:rPr lang="zh-CN" altLang="en-US" sz="2000"/>
              <a:t>vcpu-pin：将</a:t>
            </a:r>
            <a:r>
              <a:rPr lang="en-US" altLang="zh-CN" sz="2000"/>
              <a:t>vcpu</a:t>
            </a:r>
            <a:r>
              <a:rPr lang="zh-CN" altLang="en-US" sz="2000"/>
              <a:t>绑定到</a:t>
            </a:r>
            <a:r>
              <a:rPr lang="en-US" altLang="zh-CN" sz="2000"/>
              <a:t>cpu</a:t>
            </a:r>
            <a:r>
              <a:rPr lang="zh-CN" altLang="en-US" sz="2000"/>
              <a:t>上，而且是一对一的关系，禁止</a:t>
            </a:r>
            <a:r>
              <a:rPr lang="en-US" altLang="zh-CN" sz="2000"/>
              <a:t>vcpu</a:t>
            </a:r>
            <a:r>
              <a:rPr lang="zh-CN" altLang="en-US" sz="2000"/>
              <a:t>调度</a:t>
            </a:r>
            <a:endParaRPr lang="zh-CN" altLang="en-US" sz="2000"/>
          </a:p>
          <a:p>
            <a:pPr marL="285750" indent="-285750" fontAlgn="auto">
              <a:lnSpc>
                <a:spcPts val="4000"/>
              </a:lnSpc>
              <a:buFont typeface="Wingdings" panose="05000000000000000000" charset="0"/>
              <a:buChar char="l"/>
            </a:pPr>
            <a:r>
              <a:rPr lang="zh-CN" altLang="en-US" sz="2000"/>
              <a:t>vwfi：启动参数</a:t>
            </a:r>
            <a:r>
              <a:rPr lang="en-US" altLang="zh-CN" sz="2000"/>
              <a:t>vwfi=native</a:t>
            </a:r>
            <a:r>
              <a:rPr lang="zh-CN" altLang="en-US" sz="2000"/>
              <a:t>基于核绑定以后，不再模拟</a:t>
            </a:r>
            <a:r>
              <a:rPr lang="en-US" altLang="zh-CN" sz="2000"/>
              <a:t>wfi</a:t>
            </a:r>
            <a:r>
              <a:rPr lang="zh-CN" altLang="en-US" sz="2000"/>
              <a:t>指令，减少了虚拟机陷入，</a:t>
            </a:r>
            <a:endParaRPr lang="zh-CN" altLang="en-US" sz="2000"/>
          </a:p>
          <a:p>
            <a:pPr marL="285750" indent="-285750" fontAlgn="auto">
              <a:lnSpc>
                <a:spcPts val="4000"/>
              </a:lnSpc>
              <a:buFont typeface="Wingdings" panose="05000000000000000000" charset="0"/>
              <a:buChar char="l"/>
            </a:pPr>
            <a:r>
              <a:rPr lang="zh-CN" altLang="en-US" sz="2000"/>
              <a:t>关闭XSM钩子函数</a:t>
            </a:r>
            <a:r>
              <a:rPr lang="en-US" altLang="zh-CN" sz="2000"/>
              <a:t>:</a:t>
            </a:r>
            <a:r>
              <a:rPr lang="zh-CN" altLang="en-US" sz="2000"/>
              <a:t>在不考虑安全，只考虑实时性的</a:t>
            </a:r>
            <a:r>
              <a:rPr lang="zh-CN" altLang="en-US" sz="2000"/>
              <a:t>前提下</a:t>
            </a:r>
            <a:endParaRPr lang="zh-CN" altLang="en-US" sz="2000"/>
          </a:p>
          <a:p>
            <a:pPr marL="285750" indent="-285750" fontAlgn="auto">
              <a:lnSpc>
                <a:spcPts val="4000"/>
              </a:lnSpc>
              <a:buFont typeface="Wingdings" panose="05000000000000000000" charset="0"/>
              <a:buChar char="l"/>
            </a:pPr>
            <a:r>
              <a:rPr lang="zh-CN" altLang="en-US" sz="2000"/>
              <a:t></a:t>
            </a:r>
            <a:r>
              <a:rPr lang="zh-CN" altLang="en-US" sz="2000"/>
              <a:t>禁用virtio：</a:t>
            </a:r>
            <a:r>
              <a:rPr lang="en-US" altLang="zh-CN" sz="2000"/>
              <a:t>vitrtio</a:t>
            </a:r>
            <a:r>
              <a:rPr lang="zh-CN" altLang="en-US" sz="2000"/>
              <a:t>的操作有时会阻塞客户机的进程</a:t>
            </a:r>
            <a:r>
              <a:rPr lang="zh-CN" altLang="en-US" sz="2000"/>
              <a:t>切换</a:t>
            </a:r>
            <a:endParaRPr lang="zh-CN" altLang="en-US" sz="2000"/>
          </a:p>
          <a:p>
            <a:pPr marL="285750" indent="-285750" fontAlgn="auto">
              <a:lnSpc>
                <a:spcPts val="4000"/>
              </a:lnSpc>
              <a:buFont typeface="Wingdings" panose="05000000000000000000" charset="0"/>
              <a:buChar char="l"/>
            </a:pPr>
            <a:r>
              <a:rPr lang="zh-CN" altLang="en-US" sz="2000"/>
              <a:t>关闭 debug</a:t>
            </a:r>
            <a:endParaRPr lang="zh-CN" altLang="en-US" sz="2000"/>
          </a:p>
          <a:p>
            <a:pPr marL="285750" indent="-285750" fontAlgn="auto">
              <a:lnSpc>
                <a:spcPts val="4000"/>
              </a:lnSpc>
              <a:buFont typeface="Wingdings" panose="05000000000000000000" charset="0"/>
              <a:buChar char="l"/>
            </a:pPr>
            <a:endParaRPr lang="zh-CN" alt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424243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Xen+Linux</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rPr>
              <a:t>实时性测试</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1"/>
            </p:custDataLst>
          </p:nvPr>
        </p:nvSpPr>
        <p:spPr>
          <a:xfrm>
            <a:off x="509270" y="1213485"/>
            <a:ext cx="10554335" cy="1198880"/>
          </a:xfrm>
          <a:prstGeom prst="rect">
            <a:avLst/>
          </a:prstGeom>
          <a:noFill/>
        </p:spPr>
        <p:txBody>
          <a:bodyPr wrap="square" rtlCol="0" anchor="t">
            <a:spAutoFit/>
          </a:bodyPr>
          <a:p>
            <a:r>
              <a:rPr>
                <a:sym typeface="+mn-ea"/>
              </a:rPr>
              <a:t>硬件平台：树莓派4B开发板，4核cortexA72，最大频率1.8GHz，内存8G</a:t>
            </a:r>
            <a:endParaRPr>
              <a:sym typeface="+mn-ea"/>
            </a:endParaRPr>
          </a:p>
          <a:p>
            <a:r>
              <a:rPr>
                <a:sym typeface="+mn-ea"/>
              </a:rPr>
              <a:t>软件版本：Linux5.10内核，Xen为4.17.0版本</a:t>
            </a:r>
            <a:r>
              <a:rPr lang="zh-CN">
                <a:sym typeface="+mn-ea"/>
              </a:rPr>
              <a:t>，</a:t>
            </a:r>
            <a:r>
              <a:rPr lang="en-US" altLang="zh-CN">
                <a:sym typeface="+mn-ea"/>
              </a:rPr>
              <a:t>Jailhouse</a:t>
            </a:r>
            <a:r>
              <a:rPr lang="zh-CN" altLang="en-US">
                <a:sym typeface="+mn-ea"/>
              </a:rPr>
              <a:t>为</a:t>
            </a:r>
            <a:r>
              <a:rPr lang="en-US" altLang="zh-CN">
                <a:sym typeface="+mn-ea"/>
              </a:rPr>
              <a:t>v0.12,</a:t>
            </a:r>
            <a:r>
              <a:rPr lang="zh-CN">
                <a:sym typeface="+mn-ea"/>
              </a:rPr>
              <a:t>运行环境为客户机</a:t>
            </a:r>
            <a:r>
              <a:rPr lang="en-US" altLang="zh-CN">
                <a:sym typeface="+mn-ea"/>
              </a:rPr>
              <a:t>ramdisk</a:t>
            </a:r>
            <a:r>
              <a:rPr lang="zh-CN" altLang="en-US">
                <a:sym typeface="+mn-ea"/>
              </a:rPr>
              <a:t>文件系统</a:t>
            </a:r>
            <a:endParaRPr>
              <a:sym typeface="+mn-ea"/>
            </a:endParaRPr>
          </a:p>
          <a:p>
            <a:r>
              <a:rPr lang="zh-CN">
                <a:sym typeface="+mn-ea"/>
              </a:rPr>
              <a:t>测试命令：</a:t>
            </a:r>
            <a:r>
              <a:rPr lang="en-US" altLang="zh-CN">
                <a:sym typeface="+mn-ea"/>
              </a:rPr>
              <a:t>./cyclictest -t1 -p 80 -n -i 1000 -l 100000</a:t>
            </a:r>
            <a:endParaRPr>
              <a:sym typeface="+mn-ea"/>
            </a:endParaRPr>
          </a:p>
          <a:p>
            <a:endParaRPr>
              <a:sym typeface="+mn-ea"/>
            </a:endParaRPr>
          </a:p>
        </p:txBody>
      </p:sp>
      <p:pic>
        <p:nvPicPr>
          <p:cNvPr id="3" name="图片 -2147482534"/>
          <p:cNvPicPr>
            <a:picLocks noChangeAspect="1"/>
          </p:cNvPicPr>
          <p:nvPr>
            <p:custDataLst>
              <p:tags r:id="rId2"/>
            </p:custDataLst>
          </p:nvPr>
        </p:nvPicPr>
        <p:blipFill>
          <a:blip r:embed="rId3"/>
          <a:stretch>
            <a:fillRect/>
          </a:stretch>
        </p:blipFill>
        <p:spPr>
          <a:xfrm>
            <a:off x="417195" y="2282825"/>
            <a:ext cx="4659630" cy="2946400"/>
          </a:xfrm>
          <a:prstGeom prst="rect">
            <a:avLst/>
          </a:prstGeom>
          <a:noFill/>
          <a:ln w="9525">
            <a:noFill/>
          </a:ln>
        </p:spPr>
      </p:pic>
      <p:pic>
        <p:nvPicPr>
          <p:cNvPr id="4" name="图片 -2147482544"/>
          <p:cNvPicPr>
            <a:picLocks noChangeAspect="1"/>
          </p:cNvPicPr>
          <p:nvPr>
            <p:custDataLst>
              <p:tags r:id="rId4"/>
            </p:custDataLst>
          </p:nvPr>
        </p:nvPicPr>
        <p:blipFill>
          <a:blip r:embed="rId5"/>
          <a:stretch>
            <a:fillRect/>
          </a:stretch>
        </p:blipFill>
        <p:spPr>
          <a:xfrm>
            <a:off x="6062980" y="2202498"/>
            <a:ext cx="5274310" cy="588645"/>
          </a:xfrm>
          <a:prstGeom prst="rect">
            <a:avLst/>
          </a:prstGeom>
          <a:noFill/>
          <a:ln w="9525">
            <a:noFill/>
          </a:ln>
        </p:spPr>
      </p:pic>
      <p:sp>
        <p:nvSpPr>
          <p:cNvPr id="6" name="文本框 5"/>
          <p:cNvSpPr txBox="1"/>
          <p:nvPr/>
        </p:nvSpPr>
        <p:spPr>
          <a:xfrm>
            <a:off x="614045" y="5535295"/>
            <a:ext cx="3510915" cy="368300"/>
          </a:xfrm>
          <a:prstGeom prst="rect">
            <a:avLst/>
          </a:prstGeom>
          <a:noFill/>
        </p:spPr>
        <p:txBody>
          <a:bodyPr wrap="square" rtlCol="0">
            <a:spAutoFit/>
          </a:bodyPr>
          <a:p>
            <a:r>
              <a:rPr lang="zh-CN" altLang="en-US"/>
              <a:t>无虚拟化</a:t>
            </a:r>
            <a:r>
              <a:rPr lang="en-US" altLang="zh-CN"/>
              <a:t>cyclictest</a:t>
            </a:r>
            <a:r>
              <a:rPr lang="zh-CN" altLang="en-US"/>
              <a:t>测试结果</a:t>
            </a:r>
            <a:endParaRPr lang="zh-CN" altLang="en-US"/>
          </a:p>
        </p:txBody>
      </p:sp>
      <p:sp>
        <p:nvSpPr>
          <p:cNvPr id="7" name="文本框 6"/>
          <p:cNvSpPr txBox="1"/>
          <p:nvPr>
            <p:custDataLst>
              <p:tags r:id="rId6"/>
            </p:custDataLst>
          </p:nvPr>
        </p:nvSpPr>
        <p:spPr>
          <a:xfrm>
            <a:off x="7038975" y="2967990"/>
            <a:ext cx="3510915" cy="368300"/>
          </a:xfrm>
          <a:prstGeom prst="rect">
            <a:avLst/>
          </a:prstGeom>
          <a:noFill/>
        </p:spPr>
        <p:txBody>
          <a:bodyPr wrap="square" rtlCol="0">
            <a:spAutoFit/>
          </a:bodyPr>
          <a:p>
            <a:r>
              <a:rPr lang="en-US" altLang="zh-CN"/>
              <a:t>Xen</a:t>
            </a:r>
            <a:r>
              <a:rPr lang="zh-CN" altLang="en-US"/>
              <a:t>虚拟化下</a:t>
            </a:r>
            <a:r>
              <a:rPr lang="en-US" altLang="zh-CN"/>
              <a:t>cyclictest</a:t>
            </a:r>
            <a:r>
              <a:rPr lang="zh-CN" altLang="en-US"/>
              <a:t>测试结果</a:t>
            </a:r>
            <a:endParaRPr lang="zh-CN" altLang="en-US"/>
          </a:p>
        </p:txBody>
      </p:sp>
      <p:pic>
        <p:nvPicPr>
          <p:cNvPr id="8" name="图片 7"/>
          <p:cNvPicPr>
            <a:picLocks noChangeAspect="1"/>
          </p:cNvPicPr>
          <p:nvPr>
            <p:custDataLst>
              <p:tags r:id="rId7"/>
            </p:custDataLst>
          </p:nvPr>
        </p:nvPicPr>
        <p:blipFill>
          <a:blip r:embed="rId8"/>
          <a:stretch>
            <a:fillRect/>
          </a:stretch>
        </p:blipFill>
        <p:spPr>
          <a:xfrm>
            <a:off x="5499100" y="3590925"/>
            <a:ext cx="6591300" cy="771525"/>
          </a:xfrm>
          <a:prstGeom prst="rect">
            <a:avLst/>
          </a:prstGeom>
        </p:spPr>
      </p:pic>
      <p:sp>
        <p:nvSpPr>
          <p:cNvPr id="9" name="文本框 8"/>
          <p:cNvSpPr txBox="1"/>
          <p:nvPr>
            <p:custDataLst>
              <p:tags r:id="rId9"/>
            </p:custDataLst>
          </p:nvPr>
        </p:nvSpPr>
        <p:spPr>
          <a:xfrm>
            <a:off x="6543040" y="4617085"/>
            <a:ext cx="3919855" cy="368300"/>
          </a:xfrm>
          <a:prstGeom prst="rect">
            <a:avLst/>
          </a:prstGeom>
          <a:noFill/>
        </p:spPr>
        <p:txBody>
          <a:bodyPr wrap="square" rtlCol="0">
            <a:spAutoFit/>
          </a:bodyPr>
          <a:p>
            <a:r>
              <a:rPr lang="en-US" altLang="zh-CN"/>
              <a:t>jailhouse</a:t>
            </a:r>
            <a:r>
              <a:rPr lang="zh-CN" altLang="en-US"/>
              <a:t>虚拟化下</a:t>
            </a:r>
            <a:r>
              <a:rPr lang="en-US" altLang="zh-CN"/>
              <a:t>cyclictest</a:t>
            </a:r>
            <a:r>
              <a:rPr lang="zh-CN" altLang="en-US"/>
              <a:t>测试结果</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424243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Xen+Linux</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实时性测试</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0" name="表格 9"/>
          <p:cNvGraphicFramePr/>
          <p:nvPr/>
        </p:nvGraphicFramePr>
        <p:xfrm>
          <a:off x="1151890" y="1352550"/>
          <a:ext cx="8531860" cy="173482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zh-CN" altLang="en-US"/>
                        <a:t> </a:t>
                      </a:r>
                      <a:r>
                        <a:rPr lang="en-US" altLang="zh-CN"/>
                        <a:t>                  </a:t>
                      </a:r>
                      <a:r>
                        <a:rPr lang="zh-CN" altLang="en-US" sz="1200"/>
                        <a:t>时延（us）</a:t>
                      </a:r>
                      <a:endParaRPr lang="zh-CN" altLang="en-US" sz="1200"/>
                    </a:p>
                    <a:p>
                      <a:pPr>
                        <a:buNone/>
                      </a:pPr>
                      <a:r>
                        <a:rPr lang="zh-CN" altLang="en-US" sz="1200"/>
                        <a:t>类别</a:t>
                      </a:r>
                      <a:endParaRPr lang="zh-CN" altLang="en-US" sz="1200"/>
                    </a:p>
                  </a:txBody>
                  <a:tcPr>
                    <a:lnTlToBr w="12700">
                      <a:solidFill>
                        <a:schemeClr val="tx1"/>
                      </a:solidFill>
                      <a:prstDash val="solid"/>
                    </a:lnTlToBr>
                  </a:tcPr>
                </a:tc>
                <a:tc>
                  <a:txBody>
                    <a:bodyPr/>
                    <a:p>
                      <a:pPr indent="0">
                        <a:buNone/>
                      </a:pPr>
                      <a:r>
                        <a:rPr lang="zh-CN" sz="1200" b="0">
                          <a:solidFill>
                            <a:srgbClr val="000000"/>
                          </a:solidFill>
                          <a:latin typeface="Arial" panose="020B0604020202020204" pitchFamily="34" charset="0"/>
                          <a:ea typeface="宋体" panose="02010600030101010101" pitchFamily="2" charset="-122"/>
                        </a:rPr>
                        <a:t>最</a:t>
                      </a:r>
                      <a:r>
                        <a:rPr lang="zh-CN" sz="1200" b="0">
                          <a:solidFill>
                            <a:srgbClr val="000000"/>
                          </a:solidFill>
                          <a:latin typeface="Arial" panose="020B0604020202020204" pitchFamily="34" charset="0"/>
                          <a:ea typeface="宋体" panose="02010600030101010101" pitchFamily="2" charset="-122"/>
                        </a:rPr>
                        <a:t>小</a:t>
                      </a:r>
                      <a:endParaRPr lang="zh-CN"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tc>
                <a:tc>
                  <a:txBody>
                    <a:bodyPr/>
                    <a:p>
                      <a:pPr indent="0">
                        <a:buNone/>
                      </a:pPr>
                      <a:r>
                        <a:rPr lang="zh-CN" sz="1200" b="0">
                          <a:solidFill>
                            <a:srgbClr val="000000"/>
                          </a:solidFill>
                          <a:latin typeface="Arial" panose="020B0604020202020204" pitchFamily="34" charset="0"/>
                          <a:ea typeface="宋体" panose="02010600030101010101" pitchFamily="2" charset="-122"/>
                        </a:rPr>
                        <a:t>平均</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zh-CN" sz="1200" b="0">
                          <a:solidFill>
                            <a:srgbClr val="000000"/>
                          </a:solidFill>
                          <a:latin typeface="Arial" panose="020B0604020202020204" pitchFamily="34" charset="0"/>
                          <a:ea typeface="宋体" panose="02010600030101010101" pitchFamily="2" charset="-122"/>
                        </a:rPr>
                        <a:t>最大</a:t>
                      </a:r>
                      <a:endParaRPr lang="en-US" altLang="en-US" sz="1200" b="0">
                        <a:solidFill>
                          <a:srgbClr val="000000"/>
                        </a:solidFill>
                        <a:latin typeface="宋体" panose="02010600030101010101" pitchFamily="2" charset="-122"/>
                      </a:endParaRPr>
                    </a:p>
                  </a:txBody>
                  <a:tcPr marL="12700" marR="12700" marT="12700" vert="horz" anchor="ctr" anchorCtr="0"/>
                </a:tc>
              </a:tr>
              <a:tr h="381000">
                <a:tc>
                  <a:txBody>
                    <a:bodyPr/>
                    <a:p>
                      <a:pPr indent="0">
                        <a:buNone/>
                      </a:pPr>
                      <a:r>
                        <a:rPr lang="zh-CN" sz="1200" b="0">
                          <a:solidFill>
                            <a:srgbClr val="000000"/>
                          </a:solidFill>
                          <a:latin typeface="Arial" panose="020B0604020202020204" pitchFamily="34" charset="0"/>
                          <a:ea typeface="宋体" panose="02010600030101010101" pitchFamily="2" charset="-122"/>
                        </a:rPr>
                        <a:t>无虚拟化下，关闭两个核</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en-US" sz="1200" b="0">
                          <a:solidFill>
                            <a:srgbClr val="000000"/>
                          </a:solidFill>
                          <a:latin typeface="宋体" panose="02010600030101010101" pitchFamily="2" charset="-122"/>
                        </a:rPr>
                        <a:t>7</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en-US" sz="1200" b="0">
                          <a:solidFill>
                            <a:srgbClr val="000000"/>
                          </a:solidFill>
                          <a:latin typeface="宋体" panose="02010600030101010101" pitchFamily="2" charset="-122"/>
                        </a:rPr>
                        <a:t>17</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en-US" sz="1200" b="0">
                          <a:solidFill>
                            <a:srgbClr val="000000"/>
                          </a:solidFill>
                          <a:latin typeface="宋体" panose="02010600030101010101" pitchFamily="2" charset="-122"/>
                        </a:rPr>
                        <a:t>41</a:t>
                      </a:r>
                      <a:endParaRPr lang="en-US" altLang="en-US" sz="1200" b="0">
                        <a:solidFill>
                          <a:srgbClr val="000000"/>
                        </a:solidFill>
                        <a:latin typeface="宋体" panose="02010600030101010101" pitchFamily="2" charset="-122"/>
                      </a:endParaRPr>
                    </a:p>
                  </a:txBody>
                  <a:tcPr marL="12700" marR="12700" marT="12700" vert="horz" anchor="ctr" anchorCtr="0"/>
                </a:tc>
              </a:tr>
              <a:tr h="381000">
                <a:tc>
                  <a:txBody>
                    <a:bodyPr/>
                    <a:p>
                      <a:pPr indent="0">
                        <a:buNone/>
                      </a:pPr>
                      <a:r>
                        <a:rPr lang="en-US" sz="1200" b="0">
                          <a:solidFill>
                            <a:srgbClr val="000000"/>
                          </a:solidFill>
                          <a:latin typeface="宋体" panose="02010600030101010101" pitchFamily="2" charset="-122"/>
                        </a:rPr>
                        <a:t>xen domu+ramdisk</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en-US" sz="1200" b="0">
                          <a:solidFill>
                            <a:srgbClr val="000000"/>
                          </a:solidFill>
                          <a:latin typeface="宋体" panose="02010600030101010101" pitchFamily="2" charset="-122"/>
                        </a:rPr>
                        <a:t>17</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en-US" sz="1200" b="0">
                          <a:solidFill>
                            <a:srgbClr val="000000"/>
                          </a:solidFill>
                          <a:latin typeface="宋体" panose="02010600030101010101" pitchFamily="2" charset="-122"/>
                        </a:rPr>
                        <a:t>28</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en-US" sz="1200" b="0">
                          <a:solidFill>
                            <a:srgbClr val="000000"/>
                          </a:solidFill>
                          <a:latin typeface="宋体" panose="02010600030101010101" pitchFamily="2" charset="-122"/>
                        </a:rPr>
                        <a:t>59</a:t>
                      </a:r>
                      <a:endParaRPr lang="en-US" altLang="en-US" sz="1200" b="0">
                        <a:solidFill>
                          <a:srgbClr val="000000"/>
                        </a:solidFill>
                        <a:latin typeface="宋体" panose="02010600030101010101" pitchFamily="2" charset="-122"/>
                      </a:endParaRPr>
                    </a:p>
                  </a:txBody>
                  <a:tcPr marL="12700" marR="12700" marT="12700" vert="horz" anchor="ctr" anchorCtr="0"/>
                </a:tc>
              </a:tr>
              <a:tr h="381000">
                <a:tc>
                  <a:txBody>
                    <a:bodyPr/>
                    <a:p>
                      <a:pPr indent="0">
                        <a:buNone/>
                      </a:pPr>
                      <a:r>
                        <a:rPr lang="en-US" sz="1200" b="0">
                          <a:solidFill>
                            <a:srgbClr val="000000"/>
                          </a:solidFill>
                          <a:latin typeface="宋体" panose="02010600030101010101" pitchFamily="2" charset="-122"/>
                        </a:rPr>
                        <a:t>jailhouse nonroot cell+ramdisk</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en-US" sz="1200" b="0">
                          <a:solidFill>
                            <a:srgbClr val="000000"/>
                          </a:solidFill>
                          <a:latin typeface="宋体" panose="02010600030101010101" pitchFamily="2" charset="-122"/>
                        </a:rPr>
                        <a:t>19</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en-US" sz="1200" b="0">
                          <a:solidFill>
                            <a:srgbClr val="000000"/>
                          </a:solidFill>
                          <a:latin typeface="宋体" panose="02010600030101010101" pitchFamily="2" charset="-122"/>
                        </a:rPr>
                        <a:t>23</a:t>
                      </a:r>
                      <a:endParaRPr lang="en-US" altLang="en-US" sz="1200" b="0">
                        <a:solidFill>
                          <a:srgbClr val="000000"/>
                        </a:solidFill>
                        <a:latin typeface="宋体" panose="02010600030101010101" pitchFamily="2" charset="-122"/>
                      </a:endParaRPr>
                    </a:p>
                  </a:txBody>
                  <a:tcPr marL="12700" marR="12700" marT="12700" vert="horz" anchor="ctr" anchorCtr="0"/>
                </a:tc>
                <a:tc>
                  <a:txBody>
                    <a:bodyPr/>
                    <a:p>
                      <a:pPr indent="0">
                        <a:buNone/>
                      </a:pPr>
                      <a:r>
                        <a:rPr lang="en-US" sz="1200" b="0">
                          <a:solidFill>
                            <a:srgbClr val="000000"/>
                          </a:solidFill>
                          <a:latin typeface="宋体" panose="02010600030101010101" pitchFamily="2" charset="-122"/>
                        </a:rPr>
                        <a:t>43</a:t>
                      </a:r>
                      <a:endParaRPr lang="en-US" altLang="en-US" sz="1200" b="0">
                        <a:solidFill>
                          <a:srgbClr val="000000"/>
                        </a:solidFill>
                        <a:latin typeface="宋体" panose="02010600030101010101" pitchFamily="2" charset="-122"/>
                      </a:endParaRPr>
                    </a:p>
                  </a:txBody>
                  <a:tcPr marL="12700" marR="12700" marT="12700" vert="horz" anchor="ctr" anchorCtr="0"/>
                </a:tc>
              </a:tr>
            </a:tbl>
          </a:graphicData>
        </a:graphic>
      </p:graphicFrame>
      <p:sp>
        <p:nvSpPr>
          <p:cNvPr id="13" name="文本框 12"/>
          <p:cNvSpPr txBox="1"/>
          <p:nvPr/>
        </p:nvSpPr>
        <p:spPr>
          <a:xfrm>
            <a:off x="469265" y="3684270"/>
            <a:ext cx="11049000" cy="2143125"/>
          </a:xfrm>
          <a:prstGeom prst="rect">
            <a:avLst/>
          </a:prstGeom>
          <a:noFill/>
        </p:spPr>
        <p:txBody>
          <a:bodyPr wrap="square" rtlCol="0" anchor="t">
            <a:spAutoFit/>
          </a:bodyPr>
          <a:p>
            <a:pPr indent="0" fontAlgn="auto">
              <a:lnSpc>
                <a:spcPts val="4000"/>
              </a:lnSpc>
              <a:buFont typeface="Wingdings" panose="05000000000000000000" charset="0"/>
              <a:buNone/>
            </a:pPr>
            <a:r>
              <a:rPr lang="en-US" altLang="zh-CN" sz="2000">
                <a:sym typeface="+mn-ea"/>
              </a:rPr>
              <a:t>j</a:t>
            </a:r>
            <a:r>
              <a:rPr lang="zh-CN" altLang="en-US" sz="2000">
                <a:sym typeface="+mn-ea"/>
              </a:rPr>
              <a:t>ailhouse 的性能开销非常小，线程响应延迟低，干扰抖动小。虽然 Xen 在  DomU 中的性能开销都比 Jailhouse 大，但它的整体性能开销也很小。</a:t>
            </a:r>
            <a:r>
              <a:rPr lang="zh-CN" altLang="en-US" sz="2000">
                <a:sym typeface="+mn-ea"/>
              </a:rPr>
              <a:t>经过上文中的修改，去掉了xen的安全度量功能、trace功能、设备复用功能，增加了CPU绑定。最终的运行逻辑其实是跟jailhouse基本相同。所以其实时性也接近jailhouse</a:t>
            </a:r>
            <a:endParaRPr lang="zh-CN" alt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408" y="233040"/>
            <a:ext cx="4911725" cy="521970"/>
          </a:xfrm>
          <a:prstGeom prst="rect">
            <a:avLst/>
          </a:prstGeom>
        </p:spPr>
        <p:txBody>
          <a:bodyPr wrap="none">
            <a:spAutoFit/>
          </a:bodyPr>
          <a:lstStyle/>
          <a:p>
            <a:pPr algn="l"/>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Xen</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运行</a:t>
            </a:r>
            <a:r>
              <a:rPr lang="en-US" altLang="zh-CN"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Freertos</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功能</a:t>
            </a:r>
            <a:r>
              <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rPr>
              <a:t>增加</a:t>
            </a:r>
            <a:endParaRPr lang="zh-CN" altLang="en-US" sz="2800" b="1" spc="200" dirty="0">
              <a:solidFill>
                <a:srgbClr val="ED2B3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custDataLst>
              <p:tags r:id="rId1"/>
            </p:custDataLst>
          </p:nvPr>
        </p:nvSpPr>
        <p:spPr>
          <a:xfrm>
            <a:off x="509270" y="1213485"/>
            <a:ext cx="10554335" cy="3692525"/>
          </a:xfrm>
          <a:prstGeom prst="rect">
            <a:avLst/>
          </a:prstGeom>
          <a:noFill/>
        </p:spPr>
        <p:txBody>
          <a:bodyPr wrap="square" rtlCol="0" anchor="t">
            <a:spAutoFit/>
          </a:bodyPr>
          <a:p>
            <a:r>
              <a:rPr>
                <a:sym typeface="+mn-ea"/>
              </a:rPr>
              <a:t>目前Xen与通用FreeRTOS系统还不能完全兼容，主要原因是Xen的镜像引导和设备复用都是为Linux系统准备的，导致与FreeRTOS系统冲突所致。</a:t>
            </a:r>
            <a:r>
              <a:rPr lang="zh-CN">
                <a:sym typeface="+mn-ea"/>
              </a:rPr>
              <a:t>本方案</a:t>
            </a:r>
            <a:r>
              <a:rPr>
                <a:sym typeface="+mn-ea"/>
              </a:rPr>
              <a:t>的思想是尽量修改Xen的代码，让它可以去引导通用的FreeRTOS系统</a:t>
            </a:r>
            <a:r>
              <a:rPr lang="zh-CN">
                <a:sym typeface="+mn-ea"/>
              </a:rPr>
              <a:t>，而</a:t>
            </a:r>
            <a:r>
              <a:rPr lang="zh-CN">
                <a:sym typeface="+mn-ea"/>
              </a:rPr>
              <a:t>不去修改客户机代码。</a:t>
            </a:r>
            <a:endParaRPr lang="zh-CN" altLang="en-US">
              <a:sym typeface="+mn-ea"/>
            </a:endParaRPr>
          </a:p>
          <a:p>
            <a:endParaRPr lang="zh-CN" altLang="en-US">
              <a:sym typeface="+mn-ea"/>
            </a:endParaRPr>
          </a:p>
          <a:p>
            <a:r>
              <a:rPr lang="zh-CN" altLang="en-US">
                <a:sym typeface="+mn-ea"/>
              </a:rPr>
              <a:t>name="domrt"</a:t>
            </a:r>
            <a:endParaRPr lang="zh-CN" altLang="en-US">
              <a:sym typeface="+mn-ea"/>
            </a:endParaRPr>
          </a:p>
          <a:p>
            <a:r>
              <a:rPr lang="zh-CN" altLang="en-US">
                <a:sym typeface="+mn-ea"/>
              </a:rPr>
              <a:t>vcpus=1</a:t>
            </a:r>
            <a:endParaRPr lang="zh-CN" altLang="en-US">
              <a:sym typeface="+mn-ea"/>
            </a:endParaRPr>
          </a:p>
          <a:p>
            <a:r>
              <a:rPr lang="zh-CN" altLang="en-US">
                <a:sym typeface="+mn-ea"/>
              </a:rPr>
              <a:t>cpus="2-3"</a:t>
            </a:r>
            <a:endParaRPr lang="zh-CN" altLang="en-US">
              <a:sym typeface="+mn-ea"/>
            </a:endParaRPr>
          </a:p>
          <a:p>
            <a:r>
              <a:rPr lang="zh-CN" altLang="en-US">
                <a:sym typeface="+mn-ea"/>
              </a:rPr>
              <a:t>memory=50</a:t>
            </a:r>
            <a:endParaRPr lang="zh-CN" altLang="en-US">
              <a:sym typeface="+mn-ea"/>
            </a:endParaRPr>
          </a:p>
          <a:p>
            <a:r>
              <a:rPr lang="zh-CN" altLang="en-US">
                <a:sym typeface="+mn-ea"/>
              </a:rPr>
              <a:t>kernel="freertos_a64.bin"</a:t>
            </a:r>
            <a:endParaRPr lang="zh-CN" altLang="en-US">
              <a:sym typeface="+mn-ea"/>
            </a:endParaRPr>
          </a:p>
          <a:p>
            <a:r>
              <a:rPr lang="zh-CN" altLang="en-US">
                <a:sym typeface="+mn-ea"/>
              </a:rPr>
              <a:t>iomem = [ "0x2800d,1@0x2800d" ]</a:t>
            </a:r>
            <a:endParaRPr lang="zh-CN" altLang="en-US">
              <a:sym typeface="+mn-ea"/>
            </a:endParaRPr>
          </a:p>
          <a:p>
            <a:r>
              <a:rPr lang="zh-CN" altLang="en-US">
                <a:sym typeface="+mn-ea"/>
              </a:rPr>
              <a:t>addr = 0x80100000</a:t>
            </a:r>
            <a:endParaRPr lang="zh-CN" altLang="en-US">
              <a:sym typeface="+mn-ea"/>
            </a:endParaRPr>
          </a:p>
          <a:p>
            <a:r>
              <a:rPr lang="zh-CN" altLang="en-US">
                <a:sym typeface="+mn-ea"/>
              </a:rPr>
              <a:t>gic = [“0x30800000,0x30880000”]</a:t>
            </a:r>
            <a:endParaRPr lang="zh-CN" altLang="en-US">
              <a:sym typeface="+mn-ea"/>
            </a:endParaRPr>
          </a:p>
          <a:p>
            <a:endParaRPr lang="zh-CN" altLang="en-US">
              <a:sym typeface="+mn-ea"/>
            </a:endParaRPr>
          </a:p>
        </p:txBody>
      </p:sp>
      <p:sp>
        <p:nvSpPr>
          <p:cNvPr id="13" name="文本框 12"/>
          <p:cNvSpPr txBox="1"/>
          <p:nvPr/>
        </p:nvSpPr>
        <p:spPr>
          <a:xfrm>
            <a:off x="5258435" y="2250440"/>
            <a:ext cx="4051300" cy="1673860"/>
          </a:xfrm>
          <a:prstGeom prst="rect">
            <a:avLst/>
          </a:prstGeom>
          <a:noFill/>
        </p:spPr>
        <p:txBody>
          <a:bodyPr wrap="square" rtlCol="0">
            <a:noAutofit/>
          </a:bodyPr>
          <a:p>
            <a:r>
              <a:rPr lang="zh-CN" altLang="en-US"/>
              <a:t>addr和gic参数是本方案为RTOS运行专门添加的，addr是指定为RTOS内核运行的物理地址，gic是值RTOS内核中gic的物理地址。</a:t>
            </a: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10807.948031496062,&quot;width&quot;:19200}"/>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TABLE_ENDDRAG_ORIGIN_RECT" val="734*382"/>
  <p:tag name="TABLE_ENDDRAG_RECT" val="140*126*734*382"/>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PP_MARK_KEY" val="cf516938-a1ab-4487-b2ed-e98f0738eaa0"/>
  <p:tag name="COMMONDATA" val="eyJoZGlkIjoiMmExOTgzN2ViNmQ1ZmNlZTEzZjBjYmU3MjlhYzBlZDQifQ=="/>
  <p:tag name="commondata" val="eyJoZGlkIjoiZGU0ZWY3Mzc1NjUxMzdiYjlmMjA5YzNhZmI5MmJiNjgifQ=="/>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3874</Words>
  <Application>WPS 演示</Application>
  <PresentationFormat>宽屏</PresentationFormat>
  <Paragraphs>291</Paragraphs>
  <Slides>18</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4</vt:i4>
      </vt:variant>
      <vt:variant>
        <vt:lpstr>幻灯片标题</vt:lpstr>
      </vt:variant>
      <vt:variant>
        <vt:i4>18</vt:i4>
      </vt:variant>
    </vt:vector>
  </HeadingPairs>
  <TitlesOfParts>
    <vt:vector size="32" baseType="lpstr">
      <vt:lpstr>Arial</vt:lpstr>
      <vt:lpstr>宋体</vt:lpstr>
      <vt:lpstr>Wingdings</vt:lpstr>
      <vt:lpstr>微软雅黑</vt:lpstr>
      <vt:lpstr>Wingdings</vt:lpstr>
      <vt:lpstr>黑体</vt:lpstr>
      <vt:lpstr>Arial Unicode MS</vt:lpstr>
      <vt:lpstr>等线</vt:lpstr>
      <vt:lpstr>Calibri</vt:lpstr>
      <vt:lpstr>Office 主题​​</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郭皓</dc:creator>
  <cp:lastModifiedBy>yunfei</cp:lastModifiedBy>
  <cp:revision>1688</cp:revision>
  <dcterms:created xsi:type="dcterms:W3CDTF">2019-06-19T02:08:00Z</dcterms:created>
  <dcterms:modified xsi:type="dcterms:W3CDTF">2023-12-08T09:19:43Z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067B4F5424594789BA018C49E99CF66A</vt:lpwstr>
  </property>
</Properties>
</file>